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3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4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notesSlides/notesSlide6.xml" ContentType="application/vnd.openxmlformats-officedocument.presentationml.notesSlide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notesSlides/notesSlide7.xml" ContentType="application/vnd.openxmlformats-officedocument.presentationml.notesSlide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311" r:id="rId2"/>
    <p:sldId id="323" r:id="rId3"/>
    <p:sldId id="352" r:id="rId4"/>
    <p:sldId id="322" r:id="rId5"/>
    <p:sldId id="329" r:id="rId6"/>
    <p:sldId id="326" r:id="rId7"/>
    <p:sldId id="327" r:id="rId8"/>
    <p:sldId id="328" r:id="rId9"/>
  </p:sldIdLst>
  <p:sldSz cx="9144000" cy="6858000" type="screen4x3"/>
  <p:notesSz cx="6811963" cy="9942513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89" userDrawn="1">
          <p15:clr>
            <a:srgbClr val="A4A3A4"/>
          </p15:clr>
        </p15:guide>
        <p15:guide id="2" orient="horz" pos="618" userDrawn="1">
          <p15:clr>
            <a:srgbClr val="A4A3A4"/>
          </p15:clr>
        </p15:guide>
        <p15:guide id="3" orient="horz" pos="169">
          <p15:clr>
            <a:srgbClr val="A4A3A4"/>
          </p15:clr>
        </p15:guide>
        <p15:guide id="4" orient="horz" pos="3589" userDrawn="1">
          <p15:clr>
            <a:srgbClr val="A4A3A4"/>
          </p15:clr>
        </p15:guide>
        <p15:guide id="5" orient="horz" pos="300" userDrawn="1">
          <p15:clr>
            <a:srgbClr val="A4A3A4"/>
          </p15:clr>
        </p15:guide>
        <p15:guide id="6" orient="horz" pos="777" userDrawn="1">
          <p15:clr>
            <a:srgbClr val="A4A3A4"/>
          </p15:clr>
        </p15:guide>
        <p15:guide id="7" pos="226" userDrawn="1">
          <p15:clr>
            <a:srgbClr val="A4A3A4"/>
          </p15:clr>
        </p15:guide>
        <p15:guide id="8" pos="5516">
          <p15:clr>
            <a:srgbClr val="A4A3A4"/>
          </p15:clr>
        </p15:guide>
        <p15:guide id="9" pos="204" userDrawn="1">
          <p15:clr>
            <a:srgbClr val="A4A3A4"/>
          </p15:clr>
        </p15:guide>
        <p15:guide id="10" orient="horz" pos="3997">
          <p15:clr>
            <a:srgbClr val="A4A3A4"/>
          </p15:clr>
        </p15:guide>
        <p15:guide id="11" orient="horz" pos="958">
          <p15:clr>
            <a:srgbClr val="A4A3A4"/>
          </p15:clr>
        </p15:guide>
        <p15:guide id="12" pos="5534">
          <p15:clr>
            <a:srgbClr val="A4A3A4"/>
          </p15:clr>
        </p15:guide>
        <p15:guide id="13" orient="horz" pos="3612">
          <p15:clr>
            <a:srgbClr val="A4A3A4"/>
          </p15:clr>
        </p15:guide>
        <p15:guide id="14" orient="horz" pos="845">
          <p15:clr>
            <a:srgbClr val="A4A3A4"/>
          </p15:clr>
        </p15:guide>
        <p15:guide id="15" orient="horz" pos="4292">
          <p15:clr>
            <a:srgbClr val="A4A3A4"/>
          </p15:clr>
        </p15:guide>
        <p15:guide id="16" pos="4037">
          <p15:clr>
            <a:srgbClr val="A4A3A4"/>
          </p15:clr>
        </p15:guide>
        <p15:guide id="17" pos="564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1" userDrawn="1">
          <p15:clr>
            <a:srgbClr val="A4A3A4"/>
          </p15:clr>
        </p15:guide>
        <p15:guide id="2" pos="214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00"/>
    <a:srgbClr val="808080"/>
    <a:srgbClr val="4F90C8"/>
    <a:srgbClr val="EBF7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8" autoAdjust="0"/>
    <p:restoredTop sz="96374" autoAdjust="0"/>
  </p:normalViewPr>
  <p:slideViewPr>
    <p:cSldViewPr showGuides="1">
      <p:cViewPr>
        <p:scale>
          <a:sx n="100" d="100"/>
          <a:sy n="100" d="100"/>
        </p:scale>
        <p:origin x="-2202" y="-366"/>
      </p:cViewPr>
      <p:guideLst>
        <p:guide orient="horz" pos="1389"/>
        <p:guide orient="horz" pos="618"/>
        <p:guide orient="horz" pos="169"/>
        <p:guide orient="horz" pos="3589"/>
        <p:guide orient="horz" pos="300"/>
        <p:guide orient="horz" pos="777"/>
        <p:guide orient="horz" pos="3997"/>
        <p:guide orient="horz" pos="958"/>
        <p:guide orient="horz" pos="3612"/>
        <p:guide orient="horz" pos="845"/>
        <p:guide orient="horz" pos="4292"/>
        <p:guide pos="226"/>
        <p:guide pos="5516"/>
        <p:guide pos="204"/>
        <p:guide pos="5534"/>
        <p:guide pos="4037"/>
        <p:guide pos="564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4" d="100"/>
        <a:sy n="144" d="100"/>
      </p:scale>
      <p:origin x="0" y="0"/>
    </p:cViewPr>
  </p:sorterViewPr>
  <p:notesViewPr>
    <p:cSldViewPr showGuides="1">
      <p:cViewPr varScale="1">
        <p:scale>
          <a:sx n="82" d="100"/>
          <a:sy n="82" d="100"/>
        </p:scale>
        <p:origin x="-3918" y="-102"/>
      </p:cViewPr>
      <p:guideLst>
        <p:guide orient="horz" pos="3131"/>
        <p:guide pos="214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C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11265697113381"/>
          <c:y val="3.4944139675230988E-2"/>
          <c:w val="0.80575868661710703"/>
          <c:h val="0.82850604155075169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2016 (n=200)</c:v>
                </c:pt>
              </c:strCache>
            </c:strRef>
          </c:tx>
          <c:spPr>
            <a:ln w="9525">
              <a:solidFill>
                <a:schemeClr val="tx1"/>
              </a:solidFill>
              <a:prstDash val="solid"/>
            </a:ln>
          </c:spPr>
          <c:marker>
            <c:symbol val="circle"/>
            <c:size val="6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Lbls>
            <c:delete val="1"/>
          </c:dLbls>
          <c:xVal>
            <c:numRef>
              <c:f>Sheet1!$B$2:$B$16</c:f>
              <c:numCache>
                <c:formatCode>General</c:formatCode>
                <c:ptCount val="15"/>
                <c:pt idx="0">
                  <c:v>5.5</c:v>
                </c:pt>
                <c:pt idx="1">
                  <c:v>13</c:v>
                </c:pt>
                <c:pt idx="2">
                  <c:v>12</c:v>
                </c:pt>
                <c:pt idx="3">
                  <c:v>9</c:v>
                </c:pt>
                <c:pt idx="4">
                  <c:v>11</c:v>
                </c:pt>
                <c:pt idx="5">
                  <c:v>15</c:v>
                </c:pt>
                <c:pt idx="6">
                  <c:v>3.5</c:v>
                </c:pt>
                <c:pt idx="7">
                  <c:v>17</c:v>
                </c:pt>
                <c:pt idx="8">
                  <c:v>8.5</c:v>
                </c:pt>
                <c:pt idx="9">
                  <c:v>6.5</c:v>
                </c:pt>
                <c:pt idx="10">
                  <c:v>38.5</c:v>
                </c:pt>
                <c:pt idx="11">
                  <c:v>12.5</c:v>
                </c:pt>
                <c:pt idx="12">
                  <c:v>5</c:v>
                </c:pt>
                <c:pt idx="13">
                  <c:v>30</c:v>
                </c:pt>
                <c:pt idx="14">
                  <c:v>6.5</c:v>
                </c:pt>
              </c:numCache>
            </c:numRef>
          </c:xVal>
          <c:yVal>
            <c:numRef>
              <c:f>Sheet1!$C$2:$C$16</c:f>
              <c:numCache>
                <c:formatCode>General</c:formatCode>
                <c:ptCount val="15"/>
                <c:pt idx="0">
                  <c:v>15</c:v>
                </c:pt>
                <c:pt idx="1">
                  <c:v>14</c:v>
                </c:pt>
                <c:pt idx="2">
                  <c:v>13</c:v>
                </c:pt>
                <c:pt idx="3">
                  <c:v>12</c:v>
                </c:pt>
                <c:pt idx="4">
                  <c:v>11</c:v>
                </c:pt>
                <c:pt idx="5">
                  <c:v>10</c:v>
                </c:pt>
                <c:pt idx="6">
                  <c:v>9</c:v>
                </c:pt>
                <c:pt idx="7">
                  <c:v>8</c:v>
                </c:pt>
                <c:pt idx="8">
                  <c:v>7</c:v>
                </c:pt>
                <c:pt idx="9">
                  <c:v>6</c:v>
                </c:pt>
                <c:pt idx="10">
                  <c:v>5</c:v>
                </c:pt>
                <c:pt idx="11">
                  <c:v>4</c:v>
                </c:pt>
                <c:pt idx="12">
                  <c:v>3</c:v>
                </c:pt>
                <c:pt idx="13">
                  <c:v>2</c:v>
                </c:pt>
                <c:pt idx="14">
                  <c:v>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2015 (n=200)</c:v>
                </c:pt>
              </c:strCache>
            </c:strRef>
          </c:tx>
          <c:spPr>
            <a:ln w="9525">
              <a:solidFill>
                <a:schemeClr val="bg2"/>
              </a:solidFill>
            </a:ln>
          </c:spPr>
          <c:marker>
            <c:symbol val="square"/>
            <c:size val="7"/>
            <c:spPr>
              <a:solidFill>
                <a:schemeClr val="bg1"/>
              </a:solidFill>
              <a:ln>
                <a:solidFill>
                  <a:schemeClr val="bg2"/>
                </a:solidFill>
              </a:ln>
            </c:spPr>
          </c:marker>
          <c:dLbls>
            <c:delete val="1"/>
          </c:dLbls>
          <c:xVal>
            <c:numRef>
              <c:f>Sheet1!$B$17:$B$31</c:f>
              <c:numCache>
                <c:formatCode>General</c:formatCode>
                <c:ptCount val="15"/>
                <c:pt idx="0">
                  <c:v>6.5</c:v>
                </c:pt>
                <c:pt idx="1">
                  <c:v>6</c:v>
                </c:pt>
                <c:pt idx="2">
                  <c:v>7.5</c:v>
                </c:pt>
                <c:pt idx="3">
                  <c:v>4.5</c:v>
                </c:pt>
                <c:pt idx="4">
                  <c:v>5.5</c:v>
                </c:pt>
                <c:pt idx="5">
                  <c:v>10</c:v>
                </c:pt>
                <c:pt idx="6">
                  <c:v>2.5</c:v>
                </c:pt>
                <c:pt idx="7">
                  <c:v>13</c:v>
                </c:pt>
                <c:pt idx="8">
                  <c:v>7</c:v>
                </c:pt>
                <c:pt idx="9">
                  <c:v>3.5</c:v>
                </c:pt>
                <c:pt idx="10">
                  <c:v>42.5</c:v>
                </c:pt>
                <c:pt idx="11">
                  <c:v>16.5</c:v>
                </c:pt>
                <c:pt idx="12">
                  <c:v>8.5</c:v>
                </c:pt>
                <c:pt idx="13">
                  <c:v>33</c:v>
                </c:pt>
                <c:pt idx="14">
                  <c:v>9.5</c:v>
                </c:pt>
              </c:numCache>
            </c:numRef>
          </c:xVal>
          <c:yVal>
            <c:numRef>
              <c:f>Sheet1!$D$17:$D$31</c:f>
              <c:numCache>
                <c:formatCode>General</c:formatCode>
                <c:ptCount val="15"/>
                <c:pt idx="0">
                  <c:v>15</c:v>
                </c:pt>
                <c:pt idx="1">
                  <c:v>14</c:v>
                </c:pt>
                <c:pt idx="2">
                  <c:v>13</c:v>
                </c:pt>
                <c:pt idx="3">
                  <c:v>12</c:v>
                </c:pt>
                <c:pt idx="4">
                  <c:v>11</c:v>
                </c:pt>
                <c:pt idx="5">
                  <c:v>10</c:v>
                </c:pt>
                <c:pt idx="6">
                  <c:v>9</c:v>
                </c:pt>
                <c:pt idx="7">
                  <c:v>8</c:v>
                </c:pt>
                <c:pt idx="8">
                  <c:v>7</c:v>
                </c:pt>
                <c:pt idx="9">
                  <c:v>6</c:v>
                </c:pt>
                <c:pt idx="10">
                  <c:v>5</c:v>
                </c:pt>
                <c:pt idx="11">
                  <c:v>4</c:v>
                </c:pt>
                <c:pt idx="12">
                  <c:v>3</c:v>
                </c:pt>
                <c:pt idx="13">
                  <c:v>2</c:v>
                </c:pt>
                <c:pt idx="14">
                  <c:v>1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2014 (n=200)</c:v>
                </c:pt>
              </c:strCache>
            </c:strRef>
          </c:tx>
          <c:spPr>
            <a:ln w="9525">
              <a:solidFill>
                <a:schemeClr val="accent3"/>
              </a:solidFill>
            </a:ln>
          </c:spPr>
          <c:marker>
            <c:symbol val="triangle"/>
            <c:size val="6"/>
            <c:spPr>
              <a:solidFill>
                <a:schemeClr val="bg1"/>
              </a:solidFill>
              <a:ln>
                <a:solidFill>
                  <a:schemeClr val="accent3"/>
                </a:solidFill>
              </a:ln>
            </c:spPr>
          </c:marker>
          <c:dLbls>
            <c:delete val="1"/>
          </c:dLbls>
          <c:xVal>
            <c:numRef>
              <c:f>Sheet1!$B$32:$B$46</c:f>
              <c:numCache>
                <c:formatCode>General</c:formatCode>
                <c:ptCount val="15"/>
                <c:pt idx="0">
                  <c:v>6</c:v>
                </c:pt>
                <c:pt idx="1">
                  <c:v>7.5</c:v>
                </c:pt>
                <c:pt idx="2">
                  <c:v>4</c:v>
                </c:pt>
                <c:pt idx="3">
                  <c:v>8</c:v>
                </c:pt>
                <c:pt idx="4">
                  <c:v>8.5</c:v>
                </c:pt>
                <c:pt idx="5">
                  <c:v>18.5</c:v>
                </c:pt>
                <c:pt idx="6">
                  <c:v>5</c:v>
                </c:pt>
                <c:pt idx="7">
                  <c:v>11.5</c:v>
                </c:pt>
                <c:pt idx="8">
                  <c:v>7.5</c:v>
                </c:pt>
                <c:pt idx="9">
                  <c:v>7.5</c:v>
                </c:pt>
                <c:pt idx="10">
                  <c:v>29</c:v>
                </c:pt>
                <c:pt idx="11">
                  <c:v>11</c:v>
                </c:pt>
                <c:pt idx="12">
                  <c:v>11.5</c:v>
                </c:pt>
                <c:pt idx="13">
                  <c:v>35.5</c:v>
                </c:pt>
                <c:pt idx="14">
                  <c:v>15</c:v>
                </c:pt>
              </c:numCache>
            </c:numRef>
          </c:xVal>
          <c:yVal>
            <c:numRef>
              <c:f>Sheet1!$E$32:$E$46</c:f>
              <c:numCache>
                <c:formatCode>General</c:formatCode>
                <c:ptCount val="15"/>
                <c:pt idx="0">
                  <c:v>15</c:v>
                </c:pt>
                <c:pt idx="1">
                  <c:v>14</c:v>
                </c:pt>
                <c:pt idx="2">
                  <c:v>13</c:v>
                </c:pt>
                <c:pt idx="3">
                  <c:v>12</c:v>
                </c:pt>
                <c:pt idx="4">
                  <c:v>11</c:v>
                </c:pt>
                <c:pt idx="5">
                  <c:v>10</c:v>
                </c:pt>
                <c:pt idx="6">
                  <c:v>9</c:v>
                </c:pt>
                <c:pt idx="7">
                  <c:v>8</c:v>
                </c:pt>
                <c:pt idx="8">
                  <c:v>7</c:v>
                </c:pt>
                <c:pt idx="9">
                  <c:v>6</c:v>
                </c:pt>
                <c:pt idx="10">
                  <c:v>5</c:v>
                </c:pt>
                <c:pt idx="11">
                  <c:v>4</c:v>
                </c:pt>
                <c:pt idx="12">
                  <c:v>3</c:v>
                </c:pt>
                <c:pt idx="13">
                  <c:v>2</c:v>
                </c:pt>
                <c:pt idx="14">
                  <c:v>1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Sheet1!$F$1</c:f>
              <c:strCache>
                <c:ptCount val="1"/>
                <c:pt idx="0">
                  <c:v>2013 (n=250)</c:v>
                </c:pt>
              </c:strCache>
            </c:strRef>
          </c:tx>
          <c:spPr>
            <a:ln w="9525">
              <a:solidFill>
                <a:schemeClr val="accent5"/>
              </a:solidFill>
            </a:ln>
          </c:spPr>
          <c:marker>
            <c:symbol val="diamond"/>
            <c:size val="8"/>
            <c:spPr>
              <a:solidFill>
                <a:schemeClr val="bg1"/>
              </a:solidFill>
              <a:ln>
                <a:solidFill>
                  <a:schemeClr val="accent5"/>
                </a:solidFill>
              </a:ln>
            </c:spPr>
          </c:marker>
          <c:dLbls>
            <c:delete val="1"/>
          </c:dLbls>
          <c:xVal>
            <c:numRef>
              <c:f>Sheet1!$B$47:$B$61</c:f>
              <c:numCache>
                <c:formatCode>General</c:formatCode>
                <c:ptCount val="15"/>
                <c:pt idx="0">
                  <c:v>3.6</c:v>
                </c:pt>
                <c:pt idx="1">
                  <c:v>10</c:v>
                </c:pt>
                <c:pt idx="2">
                  <c:v>2.8</c:v>
                </c:pt>
                <c:pt idx="3">
                  <c:v>11.6</c:v>
                </c:pt>
                <c:pt idx="4">
                  <c:v>10</c:v>
                </c:pt>
                <c:pt idx="5">
                  <c:v>15.6</c:v>
                </c:pt>
                <c:pt idx="6">
                  <c:v>3.6</c:v>
                </c:pt>
                <c:pt idx="7">
                  <c:v>8.4</c:v>
                </c:pt>
                <c:pt idx="8">
                  <c:v>16.399999999999999</c:v>
                </c:pt>
                <c:pt idx="9">
                  <c:v>9.2000000000000011</c:v>
                </c:pt>
                <c:pt idx="10">
                  <c:v>24</c:v>
                </c:pt>
                <c:pt idx="11">
                  <c:v>4</c:v>
                </c:pt>
                <c:pt idx="12">
                  <c:v>0.4</c:v>
                </c:pt>
                <c:pt idx="13">
                  <c:v>40.4</c:v>
                </c:pt>
                <c:pt idx="14">
                  <c:v>0</c:v>
                </c:pt>
              </c:numCache>
            </c:numRef>
          </c:xVal>
          <c:yVal>
            <c:numRef>
              <c:f>Sheet1!$F$47:$F$61</c:f>
              <c:numCache>
                <c:formatCode>General</c:formatCode>
                <c:ptCount val="15"/>
                <c:pt idx="0">
                  <c:v>15</c:v>
                </c:pt>
                <c:pt idx="1">
                  <c:v>14</c:v>
                </c:pt>
                <c:pt idx="2">
                  <c:v>13</c:v>
                </c:pt>
                <c:pt idx="3">
                  <c:v>12</c:v>
                </c:pt>
                <c:pt idx="4">
                  <c:v>11</c:v>
                </c:pt>
                <c:pt idx="5">
                  <c:v>10</c:v>
                </c:pt>
                <c:pt idx="6">
                  <c:v>9</c:v>
                </c:pt>
                <c:pt idx="7">
                  <c:v>8</c:v>
                </c:pt>
                <c:pt idx="8">
                  <c:v>7</c:v>
                </c:pt>
                <c:pt idx="9">
                  <c:v>6</c:v>
                </c:pt>
                <c:pt idx="10">
                  <c:v>5</c:v>
                </c:pt>
                <c:pt idx="11">
                  <c:v>4</c:v>
                </c:pt>
                <c:pt idx="12">
                  <c:v>3</c:v>
                </c:pt>
                <c:pt idx="13">
                  <c:v>2</c:v>
                </c:pt>
                <c:pt idx="14">
                  <c:v>1</c:v>
                </c:pt>
              </c:numCache>
            </c:numRef>
          </c:y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39311232"/>
        <c:axId val="40042496"/>
      </c:scatterChart>
      <c:valAx>
        <c:axId val="39311232"/>
        <c:scaling>
          <c:orientation val="minMax"/>
          <c:max val="45"/>
          <c:min val="0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900">
                <a:latin typeface="+mn-lt"/>
              </a:defRPr>
            </a:pPr>
            <a:endParaRPr lang="de-DE"/>
          </a:p>
        </c:txPr>
        <c:crossAx val="40042496"/>
        <c:crosses val="autoZero"/>
        <c:crossBetween val="midCat"/>
        <c:majorUnit val="10"/>
        <c:minorUnit val="1"/>
      </c:valAx>
      <c:valAx>
        <c:axId val="40042496"/>
        <c:scaling>
          <c:orientation val="minMax"/>
          <c:max val="15.5"/>
          <c:min val="0.5"/>
        </c:scaling>
        <c:delete val="0"/>
        <c:axPos val="l"/>
        <c:numFmt formatCode="General" sourceLinked="1"/>
        <c:majorTickMark val="none"/>
        <c:minorTickMark val="none"/>
        <c:tickLblPos val="none"/>
        <c:crossAx val="39311232"/>
        <c:crosses val="autoZero"/>
        <c:crossBetween val="midCat"/>
        <c:majorUnit val="1"/>
      </c:valAx>
      <c:spPr>
        <a:noFill/>
        <a:ln w="15875">
          <a:noFill/>
          <a:prstDash val="solid"/>
        </a:ln>
      </c:spPr>
    </c:plotArea>
    <c:legend>
      <c:legendPos val="b"/>
      <c:layout>
        <c:manualLayout>
          <c:xMode val="edge"/>
          <c:yMode val="edge"/>
          <c:x val="0.11933428612226277"/>
          <c:y val="0.91639573675060282"/>
          <c:w val="0.81215104947889394"/>
          <c:h val="4.8824210568115284E-2"/>
        </c:manualLayout>
      </c:layout>
      <c:overlay val="0"/>
      <c:txPr>
        <a:bodyPr/>
        <a:lstStyle/>
        <a:p>
          <a:pPr>
            <a:defRPr sz="800"/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0" i="0" u="none" strike="noStrike" baseline="0">
          <a:solidFill>
            <a:schemeClr val="tx1"/>
          </a:solidFill>
          <a:latin typeface="+mn-lt"/>
          <a:ea typeface="Centennial 45 Light"/>
          <a:cs typeface="Centennial 45 Light"/>
        </a:defRPr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593" cy="497683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7780" y="0"/>
            <a:ext cx="2952593" cy="497683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r">
              <a:defRPr sz="1200"/>
            </a:lvl1pPr>
          </a:lstStyle>
          <a:p>
            <a:fld id="{F728FB0D-B20E-4B3B-B6FE-74393C1B4D54}" type="datetimeFigureOut">
              <a:rPr lang="en-GB" smtClean="0"/>
              <a:pPr/>
              <a:t>21/11/2016</a:t>
            </a:fld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3241"/>
            <a:ext cx="2952593" cy="497682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7780" y="9443241"/>
            <a:ext cx="2952593" cy="497682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r">
              <a:defRPr sz="1200"/>
            </a:lvl1pPr>
          </a:lstStyle>
          <a:p>
            <a:fld id="{21D9B480-D944-4864-BC51-ED265022CC0B}" type="slidenum">
              <a:rPr lang="en-GB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14270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850" cy="497126"/>
          </a:xfrm>
          <a:prstGeom prst="rect">
            <a:avLst/>
          </a:prstGeom>
        </p:spPr>
        <p:txBody>
          <a:bodyPr vert="horz" lIns="91597" tIns="45798" rIns="91597" bIns="45798" rtlCol="0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8538" y="1"/>
            <a:ext cx="2951850" cy="497126"/>
          </a:xfrm>
          <a:prstGeom prst="rect">
            <a:avLst/>
          </a:prstGeom>
        </p:spPr>
        <p:txBody>
          <a:bodyPr vert="horz" lIns="91597" tIns="45798" rIns="91597" bIns="45798" rtlCol="0"/>
          <a:lstStyle>
            <a:lvl1pPr algn="r">
              <a:defRPr sz="1200"/>
            </a:lvl1pPr>
          </a:lstStyle>
          <a:p>
            <a:fld id="{B755D1DB-EB98-4843-A456-C08F56EAF208}" type="datetimeFigureOut">
              <a:rPr lang="de-CH" smtClean="0"/>
              <a:pPr/>
              <a:t>21.11.2016</a:t>
            </a:fld>
            <a:endParaRPr lang="de-CH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3637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7" tIns="45798" rIns="91597" bIns="45798" rtlCol="0" anchor="ctr"/>
          <a:lstStyle/>
          <a:p>
            <a:endParaRPr lang="de-CH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197" y="4722695"/>
            <a:ext cx="5449570" cy="4474131"/>
          </a:xfrm>
          <a:prstGeom prst="rect">
            <a:avLst/>
          </a:prstGeom>
        </p:spPr>
        <p:txBody>
          <a:bodyPr vert="horz" lIns="91597" tIns="45798" rIns="91597" bIns="4579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43662"/>
            <a:ext cx="2951850" cy="497126"/>
          </a:xfrm>
          <a:prstGeom prst="rect">
            <a:avLst/>
          </a:prstGeom>
        </p:spPr>
        <p:txBody>
          <a:bodyPr vert="horz" lIns="91597" tIns="45798" rIns="91597" bIns="45798" rtlCol="0" anchor="b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8538" y="9443662"/>
            <a:ext cx="2951850" cy="497126"/>
          </a:xfrm>
          <a:prstGeom prst="rect">
            <a:avLst/>
          </a:prstGeom>
        </p:spPr>
        <p:txBody>
          <a:bodyPr vert="horz" lIns="91597" tIns="45798" rIns="91597" bIns="45798" rtlCol="0" anchor="b"/>
          <a:lstStyle>
            <a:lvl1pPr algn="r">
              <a:defRPr sz="1200"/>
            </a:lvl1pPr>
          </a:lstStyle>
          <a:p>
            <a:fld id="{1FC1D7B8-B188-4AA9-892C-2335695FDBB9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34496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1D7B8-B188-4AA9-892C-2335695FDBB9}" type="slidenum">
              <a:rPr lang="de-CH" smtClean="0"/>
              <a:pPr/>
              <a:t>1</a:t>
            </a:fld>
            <a:endParaRPr lang="de-CH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1D7B8-B188-4AA9-892C-2335695FDBB9}" type="slidenum">
              <a:rPr lang="de-CH" smtClean="0"/>
              <a:pPr/>
              <a:t>2</a:t>
            </a:fld>
            <a:endParaRPr lang="de-CH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1D7B8-B188-4AA9-892C-2335695FDBB9}" type="slidenum">
              <a:rPr lang="de-CH" smtClean="0"/>
              <a:pPr/>
              <a:t>3</a:t>
            </a:fld>
            <a:endParaRPr lang="de-CH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1D7B8-B188-4AA9-892C-2335695FDBB9}" type="slidenum">
              <a:rPr lang="de-CH" smtClean="0"/>
              <a:pPr/>
              <a:t>4</a:t>
            </a:fld>
            <a:endParaRPr lang="de-CH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1D7B8-B188-4AA9-892C-2335695FDBB9}" type="slidenum">
              <a:rPr lang="de-CH" smtClean="0"/>
              <a:pPr/>
              <a:t>5</a:t>
            </a:fld>
            <a:endParaRPr lang="de-CH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 dirty="0" err="1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1D7B8-B188-4AA9-892C-2335695FDBB9}" type="slidenum">
              <a:rPr lang="de-CH" smtClean="0"/>
              <a:pPr/>
              <a:t>6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833044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1D7B8-B188-4AA9-892C-2335695FDBB9}" type="slidenum">
              <a:rPr lang="de-CH" smtClean="0"/>
              <a:pPr/>
              <a:t>7</a:t>
            </a:fld>
            <a:endParaRPr lang="de-CH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1D7B8-B188-4AA9-892C-2335695FDBB9}" type="slidenum">
              <a:rPr lang="de-CH" smtClean="0"/>
              <a:pPr/>
              <a:t>8</a:t>
            </a:fld>
            <a:endParaRPr lang="de-CH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05847" y="1620000"/>
            <a:ext cx="8516465" cy="929651"/>
          </a:xfrm>
          <a:ln/>
        </p:spPr>
        <p:txBody>
          <a:bodyPr/>
          <a:lstStyle>
            <a:lvl1pPr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Click to edit title</a:t>
            </a:r>
            <a:endParaRPr lang="en-GB" dirty="0"/>
          </a:p>
        </p:txBody>
      </p:sp>
      <p:pic>
        <p:nvPicPr>
          <p:cNvPr id="2" name="Z_EN_BLU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522" y="306000"/>
            <a:ext cx="1067478" cy="688695"/>
          </a:xfrm>
          <a:prstGeom prst="rect">
            <a:avLst/>
          </a:prstGeom>
        </p:spPr>
      </p:pic>
      <p:sp>
        <p:nvSpPr>
          <p:cNvPr id="61495" name="Picture Placeholder 6149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4038932"/>
            <a:ext cx="9144000" cy="2449181"/>
          </a:xfrm>
        </p:spPr>
        <p:txBody>
          <a:bodyPr/>
          <a:lstStyle>
            <a:lvl1pPr marL="304800" indent="0">
              <a:spcBef>
                <a:spcPts val="0"/>
              </a:spcBef>
              <a:buNone/>
              <a:defRPr sz="105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Please do not use the title slide without a picture. Click on this icon to insert a picture.</a:t>
            </a:r>
            <a:endParaRPr lang="en-US" noProof="0" dirty="0"/>
          </a:p>
        </p:txBody>
      </p:sp>
      <p:cxnSp>
        <p:nvCxnSpPr>
          <p:cNvPr id="61493" name="Straight Connector 61492"/>
          <p:cNvCxnSpPr/>
          <p:nvPr userDrawn="1"/>
        </p:nvCxnSpPr>
        <p:spPr bwMode="auto">
          <a:xfrm>
            <a:off x="0" y="4015267"/>
            <a:ext cx="9144000" cy="0"/>
          </a:xfrm>
          <a:prstGeom prst="line">
            <a:avLst/>
          </a:prstGeom>
          <a:solidFill>
            <a:schemeClr val="folHlink">
              <a:alpha val="5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800" y="2535377"/>
            <a:ext cx="8515200" cy="815608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[Date]</a:t>
            </a:r>
            <a:br>
              <a:rPr lang="en-GB" dirty="0" smtClean="0"/>
            </a:br>
            <a:r>
              <a:rPr lang="en-GB" dirty="0" smtClean="0"/>
              <a:t>[Name of moderator]</a:t>
            </a:r>
            <a:br>
              <a:rPr lang="en-GB" dirty="0" smtClean="0"/>
            </a:br>
            <a:r>
              <a:rPr lang="en-GB" dirty="0" smtClean="0"/>
              <a:t>[Organizational Unit]</a:t>
            </a:r>
            <a:endParaRPr lang="en-GB" dirty="0"/>
          </a:p>
        </p:txBody>
      </p:sp>
      <p:sp>
        <p:nvSpPr>
          <p:cNvPr id="5" name="BUShape"/>
          <p:cNvSpPr>
            <a:spLocks noGrp="1"/>
          </p:cNvSpPr>
          <p:nvPr>
            <p:ph type="body" sz="quarter" idx="11" hasCustomPrompt="1"/>
          </p:nvPr>
        </p:nvSpPr>
        <p:spPr>
          <a:xfrm>
            <a:off x="303213" y="3420000"/>
            <a:ext cx="8516937" cy="318423"/>
          </a:xfrm>
        </p:spPr>
        <p:txBody>
          <a:bodyPr anchor="b" anchorCtr="0"/>
          <a:lstStyle>
            <a:lvl1pPr marL="0" indent="0">
              <a:buFontTx/>
              <a:buNone/>
              <a:defRPr sz="16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66700" indent="0">
              <a:buFontTx/>
              <a:buNone/>
              <a:defRPr sz="1800">
                <a:latin typeface="+mn-lt"/>
              </a:defRPr>
            </a:lvl2pPr>
            <a:lvl3pPr marL="541337" indent="0">
              <a:buFontTx/>
              <a:buNone/>
              <a:defRPr sz="1800">
                <a:latin typeface="+mn-lt"/>
              </a:defRPr>
            </a:lvl3pPr>
            <a:lvl4pPr marL="808037" indent="0">
              <a:buFontTx/>
              <a:buNone/>
              <a:defRPr sz="1800">
                <a:latin typeface="+mn-lt"/>
              </a:defRPr>
            </a:lvl4pPr>
            <a:lvl5pPr marL="1074738" indent="0">
              <a:buFontTx/>
              <a:buNone/>
              <a:defRPr sz="1800">
                <a:latin typeface="+mn-lt"/>
              </a:defRPr>
            </a:lvl5pPr>
          </a:lstStyle>
          <a:p>
            <a:pPr lvl="0"/>
            <a:r>
              <a:rPr lang="en-GB" b="1" dirty="0" smtClean="0"/>
              <a:t>[Business Unit]</a:t>
            </a:r>
            <a:endParaRPr lang="en-GB" dirty="0"/>
          </a:p>
        </p:txBody>
      </p:sp>
      <p:sp>
        <p:nvSpPr>
          <p:cNvPr id="8" name="Slide Number Placeholder 9"/>
          <p:cNvSpPr>
            <a:spLocks noGrp="1" noChangeAspect="1"/>
          </p:cNvSpPr>
          <p:nvPr>
            <p:ph type="sldNum" sz="quarter" idx="4"/>
          </p:nvPr>
        </p:nvSpPr>
        <p:spPr>
          <a:xfrm>
            <a:off x="8511515" y="6574271"/>
            <a:ext cx="252000" cy="133078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lIns="0" tIns="0" rIns="0" bIns="0" anchor="ctr"/>
          <a:lstStyle>
            <a:lvl1pPr algn="r"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F5B0B8F-E14C-4F70-8AB9-5AF296774661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624" y="4237567"/>
            <a:ext cx="8282616" cy="1362075"/>
          </a:xfrm>
        </p:spPr>
        <p:txBody>
          <a:bodyPr/>
          <a:lstStyle>
            <a:lvl1pPr algn="l">
              <a:defRPr sz="2800" b="1" cap="all" baseline="0"/>
            </a:lvl1pPr>
          </a:lstStyle>
          <a:p>
            <a:r>
              <a:rPr lang="en-GB" dirty="0" smtClean="0"/>
              <a:t>[title for section header]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93713" y="2616725"/>
            <a:ext cx="8284528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edit text</a:t>
            </a:r>
          </a:p>
        </p:txBody>
      </p:sp>
      <p:sp>
        <p:nvSpPr>
          <p:cNvPr id="4" name="Slide Number Placeholder 9"/>
          <p:cNvSpPr>
            <a:spLocks noGrp="1" noChangeAspect="1"/>
          </p:cNvSpPr>
          <p:nvPr>
            <p:ph type="sldNum" sz="quarter" idx="4"/>
          </p:nvPr>
        </p:nvSpPr>
        <p:spPr>
          <a:xfrm>
            <a:off x="8511515" y="6574271"/>
            <a:ext cx="252000" cy="133078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lIns="0" tIns="0" rIns="0" bIns="0" anchor="ctr"/>
          <a:lstStyle>
            <a:lvl1pPr algn="r"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F5B0B8F-E14C-4F70-8AB9-5AF296774661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310814" y="272985"/>
            <a:ext cx="7560000" cy="60331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Click to edit title</a:t>
            </a:r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04799" y="984965"/>
            <a:ext cx="5760000" cy="318373"/>
          </a:xfrm>
        </p:spPr>
        <p:txBody>
          <a:bodyPr anchor="ctr">
            <a:noAutofit/>
          </a:bodyPr>
          <a:lstStyle>
            <a:lvl1pPr marL="0" indent="0" algn="l">
              <a:buNone/>
              <a:defRPr sz="1400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subtitle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i="0">
                <a:solidFill>
                  <a:srgbClr val="808080"/>
                </a:solidFill>
              </a:defRPr>
            </a:lvl1pPr>
          </a:lstStyle>
          <a:p>
            <a:fld id="{D99C4443-E42A-489A-AC6B-310D5243CD36}" type="datetime1">
              <a:rPr lang="en-US" smtClean="0"/>
              <a:pPr/>
              <a:t>11/21/2016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r>
              <a:rPr lang="en-GB" dirty="0" smtClean="0"/>
              <a:t>Country Report Switzerland V1.0</a:t>
            </a:r>
            <a:endParaRPr lang="en-GB" dirty="0"/>
          </a:p>
        </p:txBody>
      </p:sp>
      <p:sp>
        <p:nvSpPr>
          <p:cNvPr id="9" name="Slide Number Placeholder 9"/>
          <p:cNvSpPr>
            <a:spLocks noGrp="1" noChangeAspect="1"/>
          </p:cNvSpPr>
          <p:nvPr>
            <p:ph type="sldNum" sz="quarter" idx="4"/>
          </p:nvPr>
        </p:nvSpPr>
        <p:spPr>
          <a:xfrm>
            <a:off x="8511515" y="6574271"/>
            <a:ext cx="252000" cy="133078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lIns="0" tIns="0" rIns="0" bIns="0" anchor="ctr"/>
          <a:lstStyle>
            <a:lvl1pPr algn="r"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F5B0B8F-E14C-4F70-8AB9-5AF296774661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93713" y="2974458"/>
            <a:ext cx="7466890" cy="675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GB" dirty="0" smtClean="0"/>
              <a:t>Click to edit </a:t>
            </a:r>
            <a:endParaRPr lang="en-GB" dirty="0"/>
          </a:p>
        </p:txBody>
      </p:sp>
      <p:sp>
        <p:nvSpPr>
          <p:cNvPr id="10" name="BUShape"/>
          <p:cNvSpPr>
            <a:spLocks noGrp="1"/>
          </p:cNvSpPr>
          <p:nvPr>
            <p:ph type="body" sz="quarter" idx="11" hasCustomPrompt="1"/>
          </p:nvPr>
        </p:nvSpPr>
        <p:spPr>
          <a:xfrm>
            <a:off x="494279" y="5222876"/>
            <a:ext cx="7489259" cy="215444"/>
          </a:xfrm>
        </p:spPr>
        <p:txBody>
          <a:bodyPr anchor="t" anchorCtr="0">
            <a:normAutofit/>
          </a:bodyPr>
          <a:lstStyle>
            <a:lvl1pPr marL="0" indent="0">
              <a:buFontTx/>
              <a:buNone/>
              <a:defRPr sz="1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66700" indent="0">
              <a:buFontTx/>
              <a:buNone/>
              <a:defRPr sz="1800">
                <a:latin typeface="+mn-lt"/>
              </a:defRPr>
            </a:lvl2pPr>
            <a:lvl3pPr marL="541337" indent="0">
              <a:buFontTx/>
              <a:buNone/>
              <a:defRPr sz="1800">
                <a:latin typeface="+mn-lt"/>
              </a:defRPr>
            </a:lvl3pPr>
            <a:lvl4pPr marL="808037" indent="0">
              <a:buFontTx/>
              <a:buNone/>
              <a:defRPr sz="1800">
                <a:latin typeface="+mn-lt"/>
              </a:defRPr>
            </a:lvl4pPr>
            <a:lvl5pPr marL="1074738" indent="0">
              <a:buFontTx/>
              <a:buNone/>
              <a:defRPr sz="1800">
                <a:latin typeface="+mn-lt"/>
              </a:defRPr>
            </a:lvl5pPr>
          </a:lstStyle>
          <a:p>
            <a:pPr lvl="0"/>
            <a:r>
              <a:rPr lang="en-GB" b="1" dirty="0" smtClean="0"/>
              <a:t>[Business Unit]</a:t>
            </a:r>
            <a:endParaRPr lang="en-GB" dirty="0"/>
          </a:p>
        </p:txBody>
      </p:sp>
      <p:sp>
        <p:nvSpPr>
          <p:cNvPr id="4" name="Z_Web"/>
          <p:cNvSpPr>
            <a:spLocks noGrp="1"/>
          </p:cNvSpPr>
          <p:nvPr>
            <p:ph type="body" sz="quarter" idx="12" hasCustomPrompt="1"/>
          </p:nvPr>
        </p:nvSpPr>
        <p:spPr>
          <a:xfrm>
            <a:off x="494278" y="5518417"/>
            <a:ext cx="7489259" cy="21544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66700" indent="0">
              <a:buFontTx/>
              <a:buNone/>
              <a:defRPr sz="1400"/>
            </a:lvl2pPr>
            <a:lvl3pPr marL="541337" indent="0">
              <a:buFontTx/>
              <a:buNone/>
              <a:defRPr sz="1400"/>
            </a:lvl3pPr>
            <a:lvl4pPr marL="808037" indent="0">
              <a:buFontTx/>
              <a:buNone/>
              <a:defRPr sz="1400"/>
            </a:lvl4pPr>
            <a:lvl5pPr marL="1074738" indent="0">
              <a:buFontTx/>
              <a:buNone/>
              <a:defRPr sz="1400"/>
            </a:lvl5pPr>
          </a:lstStyle>
          <a:p>
            <a:pPr lvl="0"/>
            <a:r>
              <a:rPr lang="en-GB" dirty="0" smtClean="0"/>
              <a:t>[Web address]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4483951" y="6229275"/>
            <a:ext cx="4284000" cy="1512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Country Report Switzerland V1.0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3698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05847" y="1620000"/>
            <a:ext cx="8516465" cy="929651"/>
          </a:xfrm>
          <a:ln/>
        </p:spPr>
        <p:txBody>
          <a:bodyPr/>
          <a:lstStyle>
            <a:lvl1pPr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Click to edit title</a:t>
            </a:r>
            <a:endParaRPr lang="en-GB" dirty="0"/>
          </a:p>
        </p:txBody>
      </p:sp>
      <p:pic>
        <p:nvPicPr>
          <p:cNvPr id="2" name="Z_EN_BLU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522" y="306000"/>
            <a:ext cx="1067478" cy="688695"/>
          </a:xfrm>
          <a:prstGeom prst="rect">
            <a:avLst/>
          </a:prstGeom>
        </p:spPr>
      </p:pic>
      <p:sp>
        <p:nvSpPr>
          <p:cNvPr id="61495" name="Picture Placeholder 6149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4038932"/>
            <a:ext cx="9144000" cy="2449181"/>
          </a:xfrm>
        </p:spPr>
        <p:txBody>
          <a:bodyPr/>
          <a:lstStyle>
            <a:lvl1pPr marL="304800" indent="0">
              <a:spcBef>
                <a:spcPts val="0"/>
              </a:spcBef>
              <a:buNone/>
              <a:defRPr sz="105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Please do not use the title slide without a picture. Click on this icon to insert a picture.</a:t>
            </a:r>
            <a:endParaRPr lang="en-US" noProof="0" dirty="0"/>
          </a:p>
        </p:txBody>
      </p:sp>
      <p:cxnSp>
        <p:nvCxnSpPr>
          <p:cNvPr id="61493" name="Straight Connector 61492"/>
          <p:cNvCxnSpPr/>
          <p:nvPr userDrawn="1"/>
        </p:nvCxnSpPr>
        <p:spPr bwMode="auto">
          <a:xfrm>
            <a:off x="0" y="4015267"/>
            <a:ext cx="9144000" cy="0"/>
          </a:xfrm>
          <a:prstGeom prst="line">
            <a:avLst/>
          </a:prstGeom>
          <a:solidFill>
            <a:schemeClr val="folHlink">
              <a:alpha val="5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800" y="2535377"/>
            <a:ext cx="8515200" cy="815608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[Date]</a:t>
            </a:r>
            <a:br>
              <a:rPr lang="en-GB" dirty="0" smtClean="0"/>
            </a:br>
            <a:r>
              <a:rPr lang="en-GB" dirty="0" smtClean="0"/>
              <a:t>[Name of moderator]</a:t>
            </a:r>
            <a:br>
              <a:rPr lang="en-GB" dirty="0" smtClean="0"/>
            </a:br>
            <a:r>
              <a:rPr lang="en-GB" dirty="0" smtClean="0"/>
              <a:t>[Organizational Unit]</a:t>
            </a:r>
            <a:endParaRPr lang="en-GB" dirty="0"/>
          </a:p>
        </p:txBody>
      </p:sp>
      <p:sp>
        <p:nvSpPr>
          <p:cNvPr id="5" name="BUShape"/>
          <p:cNvSpPr>
            <a:spLocks noGrp="1"/>
          </p:cNvSpPr>
          <p:nvPr>
            <p:ph type="body" sz="quarter" idx="11" hasCustomPrompt="1"/>
          </p:nvPr>
        </p:nvSpPr>
        <p:spPr>
          <a:xfrm>
            <a:off x="303213" y="3420000"/>
            <a:ext cx="8516937" cy="318423"/>
          </a:xfrm>
        </p:spPr>
        <p:txBody>
          <a:bodyPr anchor="b" anchorCtr="0"/>
          <a:lstStyle>
            <a:lvl1pPr marL="0" indent="0">
              <a:buFontTx/>
              <a:buNone/>
              <a:defRPr sz="16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66700" indent="0">
              <a:buFontTx/>
              <a:buNone/>
              <a:defRPr sz="1800">
                <a:latin typeface="+mn-lt"/>
              </a:defRPr>
            </a:lvl2pPr>
            <a:lvl3pPr marL="541337" indent="0">
              <a:buFontTx/>
              <a:buNone/>
              <a:defRPr sz="1800">
                <a:latin typeface="+mn-lt"/>
              </a:defRPr>
            </a:lvl3pPr>
            <a:lvl4pPr marL="808037" indent="0">
              <a:buFontTx/>
              <a:buNone/>
              <a:defRPr sz="1800">
                <a:latin typeface="+mn-lt"/>
              </a:defRPr>
            </a:lvl4pPr>
            <a:lvl5pPr marL="1074738" indent="0">
              <a:buFontTx/>
              <a:buNone/>
              <a:defRPr sz="1800">
                <a:latin typeface="+mn-lt"/>
              </a:defRPr>
            </a:lvl5pPr>
          </a:lstStyle>
          <a:p>
            <a:pPr lvl="0"/>
            <a:r>
              <a:rPr lang="en-GB" b="1" dirty="0" smtClean="0"/>
              <a:t>[Business Unit]</a:t>
            </a:r>
            <a:endParaRPr lang="en-GB" dirty="0"/>
          </a:p>
        </p:txBody>
      </p:sp>
      <p:sp>
        <p:nvSpPr>
          <p:cNvPr id="8" name="Slide Number Placeholder 9"/>
          <p:cNvSpPr>
            <a:spLocks noGrp="1" noChangeAspect="1"/>
          </p:cNvSpPr>
          <p:nvPr>
            <p:ph type="sldNum" sz="quarter" idx="4"/>
          </p:nvPr>
        </p:nvSpPr>
        <p:spPr>
          <a:xfrm>
            <a:off x="8511515" y="6574271"/>
            <a:ext cx="252000" cy="133078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lIns="0" tIns="0" rIns="0" bIns="0" anchor="ctr"/>
          <a:lstStyle>
            <a:lvl1pPr algn="r"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F5B0B8F-E14C-4F70-8AB9-5AF296774661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137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624" y="4237567"/>
            <a:ext cx="8282616" cy="1362075"/>
          </a:xfrm>
        </p:spPr>
        <p:txBody>
          <a:bodyPr/>
          <a:lstStyle>
            <a:lvl1pPr algn="l">
              <a:defRPr sz="2800" b="1" cap="all" baseline="0"/>
            </a:lvl1pPr>
          </a:lstStyle>
          <a:p>
            <a:r>
              <a:rPr lang="en-GB" dirty="0" smtClean="0"/>
              <a:t>[title for section header]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93713" y="2616725"/>
            <a:ext cx="8284528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edit text</a:t>
            </a:r>
          </a:p>
        </p:txBody>
      </p:sp>
      <p:sp>
        <p:nvSpPr>
          <p:cNvPr id="4" name="Slide Number Placeholder 9"/>
          <p:cNvSpPr>
            <a:spLocks noGrp="1" noChangeAspect="1"/>
          </p:cNvSpPr>
          <p:nvPr>
            <p:ph type="sldNum" sz="quarter" idx="4"/>
          </p:nvPr>
        </p:nvSpPr>
        <p:spPr>
          <a:xfrm>
            <a:off x="8511515" y="6574271"/>
            <a:ext cx="252000" cy="133078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lIns="0" tIns="0" rIns="0" bIns="0" anchor="ctr"/>
          <a:lstStyle>
            <a:lvl1pPr algn="r"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F5B0B8F-E14C-4F70-8AB9-5AF296774661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3719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310814" y="272985"/>
            <a:ext cx="7560000" cy="60331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Click to edit title</a:t>
            </a:r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04799" y="984965"/>
            <a:ext cx="5760000" cy="318373"/>
          </a:xfrm>
        </p:spPr>
        <p:txBody>
          <a:bodyPr anchor="ctr">
            <a:noAutofit/>
          </a:bodyPr>
          <a:lstStyle>
            <a:lvl1pPr marL="0" indent="0" algn="l">
              <a:buNone/>
              <a:defRPr sz="1400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subtitle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i="0">
                <a:solidFill>
                  <a:srgbClr val="808080"/>
                </a:solidFill>
              </a:defRPr>
            </a:lvl1pPr>
          </a:lstStyle>
          <a:p>
            <a:fld id="{5BC529DA-68F9-4D4C-9A1B-1CAD97915B46}" type="datetime1">
              <a:rPr lang="en-US" smtClean="0"/>
              <a:pPr/>
              <a:t>11/21/2016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r>
              <a:rPr lang="en-GB" dirty="0" smtClean="0"/>
              <a:t>Country Report Switzerland V1.0</a:t>
            </a:r>
            <a:endParaRPr lang="en-GB" dirty="0"/>
          </a:p>
        </p:txBody>
      </p:sp>
      <p:sp>
        <p:nvSpPr>
          <p:cNvPr id="10" name="Slide Number Placeholder 9"/>
          <p:cNvSpPr txBox="1">
            <a:spLocks noChangeAspect="1"/>
          </p:cNvSpPr>
          <p:nvPr userDrawn="1"/>
        </p:nvSpPr>
        <p:spPr>
          <a:xfrm>
            <a:off x="8511515" y="6574271"/>
            <a:ext cx="252000" cy="133078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lIns="0" tIns="0" rIns="0" bIns="0" anchor="ctr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F5B0B8F-E14C-4F70-8AB9-5AF296774661}" type="slidenum">
              <a:rPr lang="en-GB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72553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93713" y="2974458"/>
            <a:ext cx="7466890" cy="675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GB" dirty="0" smtClean="0"/>
              <a:t>Click to edit </a:t>
            </a:r>
            <a:endParaRPr lang="en-GB" dirty="0"/>
          </a:p>
        </p:txBody>
      </p:sp>
      <p:sp>
        <p:nvSpPr>
          <p:cNvPr id="10" name="BUShape"/>
          <p:cNvSpPr>
            <a:spLocks noGrp="1"/>
          </p:cNvSpPr>
          <p:nvPr>
            <p:ph type="body" sz="quarter" idx="11" hasCustomPrompt="1"/>
          </p:nvPr>
        </p:nvSpPr>
        <p:spPr>
          <a:xfrm>
            <a:off x="494279" y="5222876"/>
            <a:ext cx="7489259" cy="215444"/>
          </a:xfrm>
        </p:spPr>
        <p:txBody>
          <a:bodyPr anchor="t" anchorCtr="0">
            <a:normAutofit/>
          </a:bodyPr>
          <a:lstStyle>
            <a:lvl1pPr marL="0" indent="0">
              <a:buFontTx/>
              <a:buNone/>
              <a:defRPr sz="1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66700" indent="0">
              <a:buFontTx/>
              <a:buNone/>
              <a:defRPr sz="1800">
                <a:latin typeface="+mn-lt"/>
              </a:defRPr>
            </a:lvl2pPr>
            <a:lvl3pPr marL="541337" indent="0">
              <a:buFontTx/>
              <a:buNone/>
              <a:defRPr sz="1800">
                <a:latin typeface="+mn-lt"/>
              </a:defRPr>
            </a:lvl3pPr>
            <a:lvl4pPr marL="808037" indent="0">
              <a:buFontTx/>
              <a:buNone/>
              <a:defRPr sz="1800">
                <a:latin typeface="+mn-lt"/>
              </a:defRPr>
            </a:lvl4pPr>
            <a:lvl5pPr marL="1074738" indent="0">
              <a:buFontTx/>
              <a:buNone/>
              <a:defRPr sz="1800">
                <a:latin typeface="+mn-lt"/>
              </a:defRPr>
            </a:lvl5pPr>
          </a:lstStyle>
          <a:p>
            <a:pPr lvl="0"/>
            <a:r>
              <a:rPr lang="en-GB" b="1" dirty="0" smtClean="0"/>
              <a:t>[Business Unit]</a:t>
            </a:r>
            <a:endParaRPr lang="en-GB" dirty="0"/>
          </a:p>
        </p:txBody>
      </p:sp>
      <p:sp>
        <p:nvSpPr>
          <p:cNvPr id="4" name="Z_Web"/>
          <p:cNvSpPr>
            <a:spLocks noGrp="1"/>
          </p:cNvSpPr>
          <p:nvPr>
            <p:ph type="body" sz="quarter" idx="12" hasCustomPrompt="1"/>
          </p:nvPr>
        </p:nvSpPr>
        <p:spPr>
          <a:xfrm>
            <a:off x="494278" y="5518417"/>
            <a:ext cx="7489259" cy="21544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66700" indent="0">
              <a:buFontTx/>
              <a:buNone/>
              <a:defRPr sz="1400"/>
            </a:lvl2pPr>
            <a:lvl3pPr marL="541337" indent="0">
              <a:buFontTx/>
              <a:buNone/>
              <a:defRPr sz="1400"/>
            </a:lvl3pPr>
            <a:lvl4pPr marL="808037" indent="0">
              <a:buFontTx/>
              <a:buNone/>
              <a:defRPr sz="1400"/>
            </a:lvl4pPr>
            <a:lvl5pPr marL="1074738" indent="0">
              <a:buFontTx/>
              <a:buNone/>
              <a:defRPr sz="1400"/>
            </a:lvl5pPr>
          </a:lstStyle>
          <a:p>
            <a:pPr lvl="0"/>
            <a:r>
              <a:rPr lang="en-GB" dirty="0" smtClean="0"/>
              <a:t>[Web address]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4483951" y="6229275"/>
            <a:ext cx="4284000" cy="1512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Country Report Switzerland V1.0</a:t>
            </a:r>
            <a:endParaRPr lang="en-GB" dirty="0"/>
          </a:p>
        </p:txBody>
      </p:sp>
      <p:sp>
        <p:nvSpPr>
          <p:cNvPr id="7" name="Slide Number Placeholder 9"/>
          <p:cNvSpPr>
            <a:spLocks noGrp="1" noChangeAspect="1"/>
          </p:cNvSpPr>
          <p:nvPr>
            <p:ph type="sldNum" sz="quarter" idx="4"/>
          </p:nvPr>
        </p:nvSpPr>
        <p:spPr>
          <a:xfrm>
            <a:off x="8511515" y="6574271"/>
            <a:ext cx="252000" cy="133078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lIns="0" tIns="0" rIns="0" bIns="0" anchor="ctr"/>
          <a:lstStyle>
            <a:lvl1pPr algn="r"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F5B0B8F-E14C-4F70-8AB9-5AF296774661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030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05847" y="1620000"/>
            <a:ext cx="8516465" cy="929651"/>
          </a:xfrm>
          <a:ln/>
        </p:spPr>
        <p:txBody>
          <a:bodyPr/>
          <a:lstStyle>
            <a:lvl1pPr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Click to edit title</a:t>
            </a:r>
            <a:endParaRPr lang="en-GB" dirty="0"/>
          </a:p>
        </p:txBody>
      </p:sp>
      <p:pic>
        <p:nvPicPr>
          <p:cNvPr id="2" name="Z_EN_BLU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2522" y="306000"/>
            <a:ext cx="1067478" cy="688695"/>
          </a:xfrm>
          <a:prstGeom prst="rect">
            <a:avLst/>
          </a:prstGeom>
        </p:spPr>
      </p:pic>
      <p:sp>
        <p:nvSpPr>
          <p:cNvPr id="61495" name="Picture Placeholder 6149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4038932"/>
            <a:ext cx="9144000" cy="2449181"/>
          </a:xfrm>
        </p:spPr>
        <p:txBody>
          <a:bodyPr/>
          <a:lstStyle>
            <a:lvl1pPr marL="304800" indent="0">
              <a:spcBef>
                <a:spcPts val="0"/>
              </a:spcBef>
              <a:buNone/>
              <a:defRPr sz="105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Please do not use the title slide without a picture. Click on this icon to insert a picture.</a:t>
            </a:r>
            <a:endParaRPr lang="en-US" noProof="0" dirty="0"/>
          </a:p>
        </p:txBody>
      </p:sp>
      <p:cxnSp>
        <p:nvCxnSpPr>
          <p:cNvPr id="61493" name="Straight Connector 61492"/>
          <p:cNvCxnSpPr/>
          <p:nvPr userDrawn="1"/>
        </p:nvCxnSpPr>
        <p:spPr bwMode="auto">
          <a:xfrm>
            <a:off x="0" y="4015267"/>
            <a:ext cx="9144000" cy="0"/>
          </a:xfrm>
          <a:prstGeom prst="line">
            <a:avLst/>
          </a:prstGeom>
          <a:solidFill>
            <a:schemeClr val="folHlink">
              <a:alpha val="5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800" y="2535377"/>
            <a:ext cx="8515200" cy="815608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[Date]</a:t>
            </a:r>
            <a:br>
              <a:rPr lang="en-GB" dirty="0" smtClean="0"/>
            </a:br>
            <a:r>
              <a:rPr lang="en-GB" dirty="0" smtClean="0"/>
              <a:t>[Name of moderator]</a:t>
            </a:r>
            <a:br>
              <a:rPr lang="en-GB" dirty="0" smtClean="0"/>
            </a:br>
            <a:r>
              <a:rPr lang="en-GB" dirty="0" smtClean="0"/>
              <a:t>[Organizational Unit]</a:t>
            </a:r>
            <a:endParaRPr lang="en-GB" dirty="0"/>
          </a:p>
        </p:txBody>
      </p:sp>
      <p:sp>
        <p:nvSpPr>
          <p:cNvPr id="5" name="BUShape"/>
          <p:cNvSpPr>
            <a:spLocks noGrp="1"/>
          </p:cNvSpPr>
          <p:nvPr>
            <p:ph type="body" sz="quarter" idx="11" hasCustomPrompt="1"/>
          </p:nvPr>
        </p:nvSpPr>
        <p:spPr>
          <a:xfrm>
            <a:off x="303213" y="3420000"/>
            <a:ext cx="8516937" cy="318423"/>
          </a:xfrm>
        </p:spPr>
        <p:txBody>
          <a:bodyPr anchor="b" anchorCtr="0"/>
          <a:lstStyle>
            <a:lvl1pPr marL="0" indent="0">
              <a:buFontTx/>
              <a:buNone/>
              <a:defRPr sz="16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66700" indent="0">
              <a:buFontTx/>
              <a:buNone/>
              <a:defRPr sz="1800">
                <a:latin typeface="+mn-lt"/>
              </a:defRPr>
            </a:lvl2pPr>
            <a:lvl3pPr marL="541337" indent="0">
              <a:buFontTx/>
              <a:buNone/>
              <a:defRPr sz="1800">
                <a:latin typeface="+mn-lt"/>
              </a:defRPr>
            </a:lvl3pPr>
            <a:lvl4pPr marL="808037" indent="0">
              <a:buFontTx/>
              <a:buNone/>
              <a:defRPr sz="1800">
                <a:latin typeface="+mn-lt"/>
              </a:defRPr>
            </a:lvl4pPr>
            <a:lvl5pPr marL="1074738" indent="0">
              <a:buFontTx/>
              <a:buNone/>
              <a:defRPr sz="1800">
                <a:latin typeface="+mn-lt"/>
              </a:defRPr>
            </a:lvl5pPr>
          </a:lstStyle>
          <a:p>
            <a:pPr lvl="0"/>
            <a:r>
              <a:rPr lang="en-GB" b="1" dirty="0" smtClean="0"/>
              <a:t>[Business Unit]</a:t>
            </a:r>
            <a:endParaRPr lang="en-GB" dirty="0"/>
          </a:p>
        </p:txBody>
      </p:sp>
      <p:sp>
        <p:nvSpPr>
          <p:cNvPr id="13" name="Slide Number Placeholder 9"/>
          <p:cNvSpPr>
            <a:spLocks noGrp="1" noChangeAspect="1"/>
          </p:cNvSpPr>
          <p:nvPr>
            <p:ph type="sldNum" sz="quarter" idx="4"/>
          </p:nvPr>
        </p:nvSpPr>
        <p:spPr>
          <a:xfrm>
            <a:off x="8511515" y="6574271"/>
            <a:ext cx="252000" cy="133078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lIns="0" tIns="0" rIns="0" bIns="0" anchor="ctr"/>
          <a:lstStyle>
            <a:lvl1pPr algn="r"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F5B0B8F-E14C-4F70-8AB9-5AF296774661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8440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 name="BLU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 userDrawn="1">
            <p:custDataLst>
              <p:tags r:id="rId12"/>
            </p:custDataLst>
            <p:extLst>
              <p:ext uri="{D42A27DB-BD31-4B8C-83A1-F6EECF244321}">
                <p14:modId xmlns:p14="http://schemas.microsoft.com/office/powerpoint/2010/main" val="364505977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6" name="think-cell Folie" r:id="rId16" imgW="360" imgH="360" progId="">
                  <p:embed/>
                </p:oleObj>
              </mc:Choice>
              <mc:Fallback>
                <p:oleObj name="think-cell Folie" r:id="rId16" imgW="360" imgH="360" progId="">
                  <p:embed/>
                  <p:pic>
                    <p:nvPicPr>
                      <p:cNvPr id="0" name="Picture 8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18" name="Rectangle 2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309495" y="268288"/>
            <a:ext cx="7560000" cy="6095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title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 userDrawn="1">
            <p:ph type="body" idx="1"/>
            <p:custDataLst>
              <p:tags r:id="rId13"/>
            </p:custDataLst>
          </p:nvPr>
        </p:nvSpPr>
        <p:spPr bwMode="auto">
          <a:xfrm>
            <a:off x="609600" y="1781174"/>
            <a:ext cx="8120415" cy="45678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pic>
        <p:nvPicPr>
          <p:cNvPr id="3" name="Z_EN_BLU"/>
          <p:cNvPicPr>
            <a:picLocks noChangeAspect="1"/>
          </p:cNvPicPr>
          <p:nvPr userDrawn="1">
            <p:custDataLst>
              <p:tags r:id="rId14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701" y="268288"/>
            <a:ext cx="767113" cy="494912"/>
          </a:xfrm>
          <a:prstGeom prst="rect">
            <a:avLst/>
          </a:prstGeom>
        </p:spPr>
      </p:pic>
      <p:sp>
        <p:nvSpPr>
          <p:cNvPr id="4" name="TextBox 3" descr="Copyright"/>
          <p:cNvSpPr txBox="1"/>
          <p:nvPr userDrawn="1"/>
        </p:nvSpPr>
        <p:spPr>
          <a:xfrm>
            <a:off x="144000" y="5256676"/>
            <a:ext cx="92333" cy="1133324"/>
          </a:xfrm>
          <a:prstGeom prst="rect">
            <a:avLst/>
          </a:prstGeom>
          <a:noFill/>
        </p:spPr>
        <p:txBody>
          <a:bodyPr vert="vert270" wrap="none" lIns="0" tIns="0" rIns="0" bIns="0" rtlCol="0">
            <a:spAutoFit/>
          </a:bodyPr>
          <a:lstStyle/>
          <a:p>
            <a:pPr marL="0" algn="l" defTabSz="914400" rtl="0" eaLnBrk="1" latinLnBrk="0" hangingPunct="1">
              <a:buNone/>
            </a:pPr>
            <a:r>
              <a:rPr lang="en-GB" sz="600" b="0" dirty="0" smtClean="0">
                <a:latin typeface="Arial" panose="020B0604020202020204" pitchFamily="34" charset="0"/>
              </a:rPr>
              <a:t>© Zurich Insurance Company Ltd</a:t>
            </a:r>
            <a:endParaRPr lang="de-CH" sz="6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citextline"/>
          <p:cNvCxnSpPr/>
          <p:nvPr userDrawn="1"/>
        </p:nvCxnSpPr>
        <p:spPr bwMode="auto">
          <a:xfrm>
            <a:off x="304800" y="6480001"/>
            <a:ext cx="8508001" cy="1"/>
          </a:xfrm>
          <a:prstGeom prst="line">
            <a:avLst/>
          </a:prstGeom>
          <a:solidFill>
            <a:schemeClr val="folHlink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 userDrawn="1"/>
        </p:nvSpPr>
        <p:spPr bwMode="auto">
          <a:xfrm>
            <a:off x="324293" y="1485328"/>
            <a:ext cx="8496179" cy="4896000"/>
          </a:xfrm>
          <a:prstGeom prst="rect">
            <a:avLst/>
          </a:prstGeom>
          <a:ln w="3175">
            <a:solidFill>
              <a:schemeClr val="accent5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 w="3175">
                <a:solidFill>
                  <a:schemeClr val="tx1"/>
                </a:solidFill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ate Placeholder 12"/>
          <p:cNvSpPr>
            <a:spLocks noGrp="1"/>
          </p:cNvSpPr>
          <p:nvPr userDrawn="1">
            <p:ph type="dt" sz="half" idx="2"/>
          </p:nvPr>
        </p:nvSpPr>
        <p:spPr>
          <a:xfrm>
            <a:off x="340964" y="6219434"/>
            <a:ext cx="3459511" cy="15310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00" i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1DCE46E-64C2-47B4-9413-F01B45248F23}" type="datetime1">
              <a:rPr lang="en-US" smtClean="0"/>
              <a:pPr/>
              <a:t>11/21/2016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3830522" y="6229275"/>
            <a:ext cx="4284000" cy="151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00" b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Country Report Switzerland V1.0</a:t>
            </a:r>
            <a:endParaRPr lang="en-GB" dirty="0"/>
          </a:p>
        </p:txBody>
      </p:sp>
      <p:sp>
        <p:nvSpPr>
          <p:cNvPr id="2" name="VCT_Marker_ID_2" hidden="1"/>
          <p:cNvSpPr/>
          <p:nvPr userDrawn="1">
            <p:custDataLst>
              <p:tags r:id="rId15"/>
            </p:custDataLst>
          </p:nvPr>
        </p:nvSpPr>
        <p:spPr bwMode="auto">
          <a:xfrm>
            <a:off x="1270000" y="127000"/>
            <a:ext cx="127000" cy="262943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3175" cap="flat" cmpd="sng" algn="ctr">
                <a:solidFill>
                  <a:srgbClr val="80808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rot="0" spcFirstLastPara="0" vertOverflow="overflow" horzOverflow="overflow" vert="horz" wrap="square" lIns="72000" tIns="72000" rIns="36000" bIns="360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70000" marR="0" indent="-270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0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lide Number Placeholder 9"/>
          <p:cNvSpPr>
            <a:spLocks noGrp="1" noChangeAspect="1"/>
          </p:cNvSpPr>
          <p:nvPr>
            <p:ph type="sldNum" sz="quarter" idx="4"/>
          </p:nvPr>
        </p:nvSpPr>
        <p:spPr>
          <a:xfrm>
            <a:off x="8511515" y="6574271"/>
            <a:ext cx="252000" cy="133078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lIns="0" tIns="0" rIns="0" bIns="0" anchor="ctr"/>
          <a:lstStyle>
            <a:lvl1pPr algn="r"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F5B0B8F-E14C-4F70-8AB9-5AF296774661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6" r:id="rId3"/>
    <p:sldLayoutId id="2147483672" r:id="rId4"/>
    <p:sldLayoutId id="2147483674" r:id="rId5"/>
    <p:sldLayoutId id="2147483675" r:id="rId6"/>
    <p:sldLayoutId id="2147483676" r:id="rId7"/>
    <p:sldLayoutId id="2147483677" r:id="rId8"/>
    <p:sldLayoutId id="2147483678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Frutiger 45 Light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Frutiger 45 Light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Frutiger 45 Light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Frutiger 45 Light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Frutiger 45 Light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Frutiger 45 Light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Frutiger 45 Light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Frutiger 45 Light" pitchFamily="34" charset="0"/>
        </a:defRPr>
      </a:lvl9pPr>
    </p:titleStyle>
    <p:bodyStyle>
      <a:lvl1pPr marL="265113" indent="-265113" algn="l" rtl="0" eaLnBrk="1" fontAlgn="base" hangingPunct="1">
        <a:spcBef>
          <a:spcPts val="0"/>
        </a:spcBef>
        <a:spcAft>
          <a:spcPts val="300"/>
        </a:spcAft>
        <a:buClr>
          <a:srgbClr val="000066"/>
        </a:buClr>
        <a:buSzPct val="120000"/>
        <a:buFont typeface="Symbol" pitchFamily="18" charset="2"/>
        <a:buChar char=""/>
        <a:defRPr sz="16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39750" indent="-273050" algn="l" rtl="0" eaLnBrk="1" fontAlgn="base" hangingPunct="1">
        <a:spcBef>
          <a:spcPts val="0"/>
        </a:spcBef>
        <a:spcAft>
          <a:spcPts val="300"/>
        </a:spcAft>
        <a:buClr>
          <a:srgbClr val="000066"/>
        </a:buClr>
        <a:buSzPct val="100000"/>
        <a:buFont typeface="Frutiger 55 Roman" pitchFamily="34" charset="0"/>
        <a:buChar char="–"/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806450" indent="-265113" algn="l" rtl="0" eaLnBrk="1" fontAlgn="base" hangingPunct="1">
        <a:spcBef>
          <a:spcPts val="0"/>
        </a:spcBef>
        <a:spcAft>
          <a:spcPts val="300"/>
        </a:spcAft>
        <a:buClr>
          <a:srgbClr val="000066"/>
        </a:buClr>
        <a:buSzPct val="100000"/>
        <a:buFont typeface="Frutiger 55 Roman" pitchFamily="34" charset="0"/>
        <a:buChar char="–"/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073150" indent="-265113" algn="l" rtl="0" eaLnBrk="1" fontAlgn="base" hangingPunct="1">
        <a:spcBef>
          <a:spcPts val="0"/>
        </a:spcBef>
        <a:spcAft>
          <a:spcPts val="300"/>
        </a:spcAft>
        <a:buClr>
          <a:srgbClr val="000066"/>
        </a:buClr>
        <a:buSzPct val="100000"/>
        <a:buFont typeface="Frutiger 55 Roman" pitchFamily="34" charset="0"/>
        <a:buChar char="–"/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1360488" indent="-285750" algn="l" rtl="0" eaLnBrk="1" fontAlgn="base" hangingPunct="1">
        <a:spcBef>
          <a:spcPts val="0"/>
        </a:spcBef>
        <a:spcAft>
          <a:spcPts val="300"/>
        </a:spcAft>
        <a:buClr>
          <a:srgbClr val="000066"/>
        </a:buClr>
        <a:buSzPct val="100000"/>
        <a:buFont typeface="Frutiger 55 Roman" pitchFamily="34" charset="0"/>
        <a:buChar char="–"/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1614488" indent="-285750" algn="l" rtl="0" eaLnBrk="1" fontAlgn="base" hangingPunct="1">
        <a:spcBef>
          <a:spcPts val="0"/>
        </a:spcBef>
        <a:spcAft>
          <a:spcPts val="300"/>
        </a:spcAft>
        <a:buClr>
          <a:srgbClr val="000066"/>
        </a:buClr>
        <a:buSzPct val="100000"/>
        <a:buFont typeface="Frutiger 55 Roman" pitchFamily="34" charset="0"/>
        <a:buChar char="–"/>
        <a:defRPr sz="1800" baseline="0">
          <a:solidFill>
            <a:schemeClr val="tx1"/>
          </a:solidFill>
          <a:latin typeface="+mj-lt"/>
        </a:defRPr>
      </a:lvl6pPr>
      <a:lvl7pPr marL="1881188" indent="-285750" algn="l" rtl="0" eaLnBrk="1" fontAlgn="base" hangingPunct="1">
        <a:spcBef>
          <a:spcPts val="0"/>
        </a:spcBef>
        <a:spcAft>
          <a:spcPts val="300"/>
        </a:spcAft>
        <a:buClr>
          <a:srgbClr val="000066"/>
        </a:buClr>
        <a:buSzPct val="100000"/>
        <a:buFont typeface="Frutiger 55 Roman" pitchFamily="34" charset="0"/>
        <a:buChar char="–"/>
        <a:defRPr sz="1800" baseline="0">
          <a:solidFill>
            <a:schemeClr val="tx1"/>
          </a:solidFill>
          <a:latin typeface="+mj-lt"/>
        </a:defRPr>
      </a:lvl7pPr>
      <a:lvl8pPr marL="2160588" indent="-285750" algn="l" rtl="0" eaLnBrk="1" fontAlgn="base" hangingPunct="1">
        <a:spcBef>
          <a:spcPts val="0"/>
        </a:spcBef>
        <a:spcAft>
          <a:spcPts val="300"/>
        </a:spcAft>
        <a:buClr>
          <a:srgbClr val="000066"/>
        </a:buClr>
        <a:buSzPct val="100000"/>
        <a:buFont typeface="Frutiger 55 Roman" pitchFamily="34" charset="0"/>
        <a:buChar char="–"/>
        <a:defRPr sz="1600" baseline="0">
          <a:solidFill>
            <a:schemeClr val="tx1"/>
          </a:solidFill>
          <a:latin typeface="+mj-lt"/>
        </a:defRPr>
      </a:lvl8pPr>
      <a:lvl9pPr marL="2427288" indent="-285750" algn="l" rtl="0" eaLnBrk="1" fontAlgn="base" hangingPunct="1">
        <a:spcBef>
          <a:spcPts val="0"/>
        </a:spcBef>
        <a:spcAft>
          <a:spcPts val="300"/>
        </a:spcAft>
        <a:buClr>
          <a:srgbClr val="000066"/>
        </a:buClr>
        <a:buSzPct val="100000"/>
        <a:buFont typeface="Frutiger 55 Roman" pitchFamily="34" charset="0"/>
        <a:buChar char="–"/>
        <a:defRPr sz="1600" baseline="0">
          <a:solidFill>
            <a:schemeClr val="tx1"/>
          </a:solidFill>
          <a:latin typeface="+mj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image" Target="../media/image5.pn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4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13" Type="http://schemas.openxmlformats.org/officeDocument/2006/relationships/tags" Target="../tags/tag24.xml"/><Relationship Id="rId18" Type="http://schemas.openxmlformats.org/officeDocument/2006/relationships/tags" Target="../tags/tag29.xml"/><Relationship Id="rId26" Type="http://schemas.openxmlformats.org/officeDocument/2006/relationships/tags" Target="../tags/tag37.xml"/><Relationship Id="rId39" Type="http://schemas.openxmlformats.org/officeDocument/2006/relationships/tags" Target="../tags/tag50.xml"/><Relationship Id="rId3" Type="http://schemas.openxmlformats.org/officeDocument/2006/relationships/tags" Target="../tags/tag14.xml"/><Relationship Id="rId21" Type="http://schemas.openxmlformats.org/officeDocument/2006/relationships/tags" Target="../tags/tag32.xml"/><Relationship Id="rId34" Type="http://schemas.openxmlformats.org/officeDocument/2006/relationships/tags" Target="../tags/tag45.xml"/><Relationship Id="rId42" Type="http://schemas.openxmlformats.org/officeDocument/2006/relationships/tags" Target="../tags/tag53.xml"/><Relationship Id="rId7" Type="http://schemas.openxmlformats.org/officeDocument/2006/relationships/tags" Target="../tags/tag18.xml"/><Relationship Id="rId12" Type="http://schemas.openxmlformats.org/officeDocument/2006/relationships/tags" Target="../tags/tag23.xml"/><Relationship Id="rId17" Type="http://schemas.openxmlformats.org/officeDocument/2006/relationships/tags" Target="../tags/tag28.xml"/><Relationship Id="rId25" Type="http://schemas.openxmlformats.org/officeDocument/2006/relationships/tags" Target="../tags/tag36.xml"/><Relationship Id="rId33" Type="http://schemas.openxmlformats.org/officeDocument/2006/relationships/tags" Target="../tags/tag44.xml"/><Relationship Id="rId38" Type="http://schemas.openxmlformats.org/officeDocument/2006/relationships/tags" Target="../tags/tag49.xml"/><Relationship Id="rId46" Type="http://schemas.openxmlformats.org/officeDocument/2006/relationships/image" Target="../media/image5.png"/><Relationship Id="rId2" Type="http://schemas.openxmlformats.org/officeDocument/2006/relationships/tags" Target="../tags/tag13.xml"/><Relationship Id="rId16" Type="http://schemas.openxmlformats.org/officeDocument/2006/relationships/tags" Target="../tags/tag27.xml"/><Relationship Id="rId20" Type="http://schemas.openxmlformats.org/officeDocument/2006/relationships/tags" Target="../tags/tag31.xml"/><Relationship Id="rId29" Type="http://schemas.openxmlformats.org/officeDocument/2006/relationships/tags" Target="../tags/tag40.xml"/><Relationship Id="rId41" Type="http://schemas.openxmlformats.org/officeDocument/2006/relationships/tags" Target="../tags/tag52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tags" Target="../tags/tag22.xml"/><Relationship Id="rId24" Type="http://schemas.openxmlformats.org/officeDocument/2006/relationships/tags" Target="../tags/tag35.xml"/><Relationship Id="rId32" Type="http://schemas.openxmlformats.org/officeDocument/2006/relationships/tags" Target="../tags/tag43.xml"/><Relationship Id="rId37" Type="http://schemas.openxmlformats.org/officeDocument/2006/relationships/tags" Target="../tags/tag48.xml"/><Relationship Id="rId40" Type="http://schemas.openxmlformats.org/officeDocument/2006/relationships/tags" Target="../tags/tag51.xml"/><Relationship Id="rId45" Type="http://schemas.openxmlformats.org/officeDocument/2006/relationships/notesSlide" Target="../notesSlides/notesSlide3.xml"/><Relationship Id="rId5" Type="http://schemas.openxmlformats.org/officeDocument/2006/relationships/tags" Target="../tags/tag16.xml"/><Relationship Id="rId15" Type="http://schemas.openxmlformats.org/officeDocument/2006/relationships/tags" Target="../tags/tag26.xml"/><Relationship Id="rId23" Type="http://schemas.openxmlformats.org/officeDocument/2006/relationships/tags" Target="../tags/tag34.xml"/><Relationship Id="rId28" Type="http://schemas.openxmlformats.org/officeDocument/2006/relationships/tags" Target="../tags/tag39.xml"/><Relationship Id="rId36" Type="http://schemas.openxmlformats.org/officeDocument/2006/relationships/tags" Target="../tags/tag47.xml"/><Relationship Id="rId10" Type="http://schemas.openxmlformats.org/officeDocument/2006/relationships/tags" Target="../tags/tag21.xml"/><Relationship Id="rId19" Type="http://schemas.openxmlformats.org/officeDocument/2006/relationships/tags" Target="../tags/tag30.xml"/><Relationship Id="rId31" Type="http://schemas.openxmlformats.org/officeDocument/2006/relationships/tags" Target="../tags/tag42.xml"/><Relationship Id="rId44" Type="http://schemas.openxmlformats.org/officeDocument/2006/relationships/slideLayout" Target="../slideLayouts/slideLayout3.xml"/><Relationship Id="rId4" Type="http://schemas.openxmlformats.org/officeDocument/2006/relationships/tags" Target="../tags/tag15.xml"/><Relationship Id="rId9" Type="http://schemas.openxmlformats.org/officeDocument/2006/relationships/tags" Target="../tags/tag20.xml"/><Relationship Id="rId14" Type="http://schemas.openxmlformats.org/officeDocument/2006/relationships/tags" Target="../tags/tag25.xml"/><Relationship Id="rId22" Type="http://schemas.openxmlformats.org/officeDocument/2006/relationships/tags" Target="../tags/tag33.xml"/><Relationship Id="rId27" Type="http://schemas.openxmlformats.org/officeDocument/2006/relationships/tags" Target="../tags/tag38.xml"/><Relationship Id="rId30" Type="http://schemas.openxmlformats.org/officeDocument/2006/relationships/tags" Target="../tags/tag41.xml"/><Relationship Id="rId35" Type="http://schemas.openxmlformats.org/officeDocument/2006/relationships/tags" Target="../tags/tag46.xml"/><Relationship Id="rId43" Type="http://schemas.openxmlformats.org/officeDocument/2006/relationships/tags" Target="../tags/tag5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3" Type="http://schemas.openxmlformats.org/officeDocument/2006/relationships/tags" Target="../tags/tag57.xml"/><Relationship Id="rId7" Type="http://schemas.openxmlformats.org/officeDocument/2006/relationships/tags" Target="../tags/tag61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5" Type="http://schemas.openxmlformats.org/officeDocument/2006/relationships/tags" Target="../tags/tag59.xml"/><Relationship Id="rId10" Type="http://schemas.openxmlformats.org/officeDocument/2006/relationships/image" Target="../media/image5.png"/><Relationship Id="rId4" Type="http://schemas.openxmlformats.org/officeDocument/2006/relationships/tags" Target="../tags/tag58.xml"/><Relationship Id="rId9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69.xml"/><Relationship Id="rId13" Type="http://schemas.openxmlformats.org/officeDocument/2006/relationships/chart" Target="../charts/chart1.xml"/><Relationship Id="rId3" Type="http://schemas.openxmlformats.org/officeDocument/2006/relationships/tags" Target="../tags/tag64.xml"/><Relationship Id="rId7" Type="http://schemas.openxmlformats.org/officeDocument/2006/relationships/tags" Target="../tags/tag68.xml"/><Relationship Id="rId12" Type="http://schemas.openxmlformats.org/officeDocument/2006/relationships/notesSlide" Target="../notesSlides/notesSlide5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11" Type="http://schemas.openxmlformats.org/officeDocument/2006/relationships/slideLayout" Target="../slideLayouts/slideLayout7.xml"/><Relationship Id="rId5" Type="http://schemas.openxmlformats.org/officeDocument/2006/relationships/tags" Target="../tags/tag66.xml"/><Relationship Id="rId10" Type="http://schemas.openxmlformats.org/officeDocument/2006/relationships/tags" Target="../tags/tag71.xml"/><Relationship Id="rId4" Type="http://schemas.openxmlformats.org/officeDocument/2006/relationships/tags" Target="../tags/tag65.xml"/><Relationship Id="rId9" Type="http://schemas.openxmlformats.org/officeDocument/2006/relationships/tags" Target="../tags/tag70.xml"/><Relationship Id="rId1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tags" Target="../tags/tag96.xml"/><Relationship Id="rId117" Type="http://schemas.openxmlformats.org/officeDocument/2006/relationships/tags" Target="../tags/tag187.xml"/><Relationship Id="rId21" Type="http://schemas.openxmlformats.org/officeDocument/2006/relationships/tags" Target="../tags/tag91.xml"/><Relationship Id="rId42" Type="http://schemas.openxmlformats.org/officeDocument/2006/relationships/tags" Target="../tags/tag112.xml"/><Relationship Id="rId47" Type="http://schemas.openxmlformats.org/officeDocument/2006/relationships/tags" Target="../tags/tag117.xml"/><Relationship Id="rId63" Type="http://schemas.openxmlformats.org/officeDocument/2006/relationships/tags" Target="../tags/tag133.xml"/><Relationship Id="rId68" Type="http://schemas.openxmlformats.org/officeDocument/2006/relationships/tags" Target="../tags/tag138.xml"/><Relationship Id="rId84" Type="http://schemas.openxmlformats.org/officeDocument/2006/relationships/tags" Target="../tags/tag154.xml"/><Relationship Id="rId89" Type="http://schemas.openxmlformats.org/officeDocument/2006/relationships/tags" Target="../tags/tag159.xml"/><Relationship Id="rId112" Type="http://schemas.openxmlformats.org/officeDocument/2006/relationships/tags" Target="../tags/tag182.xml"/><Relationship Id="rId133" Type="http://schemas.openxmlformats.org/officeDocument/2006/relationships/slideLayout" Target="../slideLayouts/slideLayout3.xml"/><Relationship Id="rId138" Type="http://schemas.openxmlformats.org/officeDocument/2006/relationships/image" Target="../media/image7.png"/><Relationship Id="rId16" Type="http://schemas.openxmlformats.org/officeDocument/2006/relationships/tags" Target="../tags/tag86.xml"/><Relationship Id="rId107" Type="http://schemas.openxmlformats.org/officeDocument/2006/relationships/tags" Target="../tags/tag177.xml"/><Relationship Id="rId11" Type="http://schemas.openxmlformats.org/officeDocument/2006/relationships/tags" Target="../tags/tag81.xml"/><Relationship Id="rId32" Type="http://schemas.openxmlformats.org/officeDocument/2006/relationships/tags" Target="../tags/tag102.xml"/><Relationship Id="rId37" Type="http://schemas.openxmlformats.org/officeDocument/2006/relationships/tags" Target="../tags/tag107.xml"/><Relationship Id="rId53" Type="http://schemas.openxmlformats.org/officeDocument/2006/relationships/tags" Target="../tags/tag123.xml"/><Relationship Id="rId58" Type="http://schemas.openxmlformats.org/officeDocument/2006/relationships/tags" Target="../tags/tag128.xml"/><Relationship Id="rId74" Type="http://schemas.openxmlformats.org/officeDocument/2006/relationships/tags" Target="../tags/tag144.xml"/><Relationship Id="rId79" Type="http://schemas.openxmlformats.org/officeDocument/2006/relationships/tags" Target="../tags/tag149.xml"/><Relationship Id="rId102" Type="http://schemas.openxmlformats.org/officeDocument/2006/relationships/tags" Target="../tags/tag172.xml"/><Relationship Id="rId123" Type="http://schemas.openxmlformats.org/officeDocument/2006/relationships/tags" Target="../tags/tag193.xml"/><Relationship Id="rId128" Type="http://schemas.openxmlformats.org/officeDocument/2006/relationships/tags" Target="../tags/tag198.xml"/><Relationship Id="rId144" Type="http://schemas.openxmlformats.org/officeDocument/2006/relationships/image" Target="../media/image13.png"/><Relationship Id="rId5" Type="http://schemas.openxmlformats.org/officeDocument/2006/relationships/tags" Target="../tags/tag75.xml"/><Relationship Id="rId90" Type="http://schemas.openxmlformats.org/officeDocument/2006/relationships/tags" Target="../tags/tag160.xml"/><Relationship Id="rId95" Type="http://schemas.openxmlformats.org/officeDocument/2006/relationships/tags" Target="../tags/tag165.xml"/><Relationship Id="rId22" Type="http://schemas.openxmlformats.org/officeDocument/2006/relationships/tags" Target="../tags/tag92.xml"/><Relationship Id="rId27" Type="http://schemas.openxmlformats.org/officeDocument/2006/relationships/tags" Target="../tags/tag97.xml"/><Relationship Id="rId43" Type="http://schemas.openxmlformats.org/officeDocument/2006/relationships/tags" Target="../tags/tag113.xml"/><Relationship Id="rId48" Type="http://schemas.openxmlformats.org/officeDocument/2006/relationships/tags" Target="../tags/tag118.xml"/><Relationship Id="rId64" Type="http://schemas.openxmlformats.org/officeDocument/2006/relationships/tags" Target="../tags/tag134.xml"/><Relationship Id="rId69" Type="http://schemas.openxmlformats.org/officeDocument/2006/relationships/tags" Target="../tags/tag139.xml"/><Relationship Id="rId113" Type="http://schemas.openxmlformats.org/officeDocument/2006/relationships/tags" Target="../tags/tag183.xml"/><Relationship Id="rId118" Type="http://schemas.openxmlformats.org/officeDocument/2006/relationships/tags" Target="../tags/tag188.xml"/><Relationship Id="rId134" Type="http://schemas.openxmlformats.org/officeDocument/2006/relationships/notesSlide" Target="../notesSlides/notesSlide6.xml"/><Relationship Id="rId139" Type="http://schemas.openxmlformats.org/officeDocument/2006/relationships/image" Target="../media/image8.png"/><Relationship Id="rId80" Type="http://schemas.openxmlformats.org/officeDocument/2006/relationships/tags" Target="../tags/tag150.xml"/><Relationship Id="rId85" Type="http://schemas.openxmlformats.org/officeDocument/2006/relationships/tags" Target="../tags/tag155.xml"/><Relationship Id="rId3" Type="http://schemas.openxmlformats.org/officeDocument/2006/relationships/tags" Target="../tags/tag73.xml"/><Relationship Id="rId12" Type="http://schemas.openxmlformats.org/officeDocument/2006/relationships/tags" Target="../tags/tag82.xml"/><Relationship Id="rId17" Type="http://schemas.openxmlformats.org/officeDocument/2006/relationships/tags" Target="../tags/tag87.xml"/><Relationship Id="rId25" Type="http://schemas.openxmlformats.org/officeDocument/2006/relationships/tags" Target="../tags/tag95.xml"/><Relationship Id="rId33" Type="http://schemas.openxmlformats.org/officeDocument/2006/relationships/tags" Target="../tags/tag103.xml"/><Relationship Id="rId38" Type="http://schemas.openxmlformats.org/officeDocument/2006/relationships/tags" Target="../tags/tag108.xml"/><Relationship Id="rId46" Type="http://schemas.openxmlformats.org/officeDocument/2006/relationships/tags" Target="../tags/tag116.xml"/><Relationship Id="rId59" Type="http://schemas.openxmlformats.org/officeDocument/2006/relationships/tags" Target="../tags/tag129.xml"/><Relationship Id="rId67" Type="http://schemas.openxmlformats.org/officeDocument/2006/relationships/tags" Target="../tags/tag137.xml"/><Relationship Id="rId103" Type="http://schemas.openxmlformats.org/officeDocument/2006/relationships/tags" Target="../tags/tag173.xml"/><Relationship Id="rId108" Type="http://schemas.openxmlformats.org/officeDocument/2006/relationships/tags" Target="../tags/tag178.xml"/><Relationship Id="rId116" Type="http://schemas.openxmlformats.org/officeDocument/2006/relationships/tags" Target="../tags/tag186.xml"/><Relationship Id="rId124" Type="http://schemas.openxmlformats.org/officeDocument/2006/relationships/tags" Target="../tags/tag194.xml"/><Relationship Id="rId129" Type="http://schemas.openxmlformats.org/officeDocument/2006/relationships/tags" Target="../tags/tag199.xml"/><Relationship Id="rId137" Type="http://schemas.openxmlformats.org/officeDocument/2006/relationships/image" Target="../media/image5.png"/><Relationship Id="rId20" Type="http://schemas.openxmlformats.org/officeDocument/2006/relationships/tags" Target="../tags/tag90.xml"/><Relationship Id="rId41" Type="http://schemas.openxmlformats.org/officeDocument/2006/relationships/tags" Target="../tags/tag111.xml"/><Relationship Id="rId54" Type="http://schemas.openxmlformats.org/officeDocument/2006/relationships/tags" Target="../tags/tag124.xml"/><Relationship Id="rId62" Type="http://schemas.openxmlformats.org/officeDocument/2006/relationships/tags" Target="../tags/tag132.xml"/><Relationship Id="rId70" Type="http://schemas.openxmlformats.org/officeDocument/2006/relationships/tags" Target="../tags/tag140.xml"/><Relationship Id="rId75" Type="http://schemas.openxmlformats.org/officeDocument/2006/relationships/tags" Target="../tags/tag145.xml"/><Relationship Id="rId83" Type="http://schemas.openxmlformats.org/officeDocument/2006/relationships/tags" Target="../tags/tag153.xml"/><Relationship Id="rId88" Type="http://schemas.openxmlformats.org/officeDocument/2006/relationships/tags" Target="../tags/tag158.xml"/><Relationship Id="rId91" Type="http://schemas.openxmlformats.org/officeDocument/2006/relationships/tags" Target="../tags/tag161.xml"/><Relationship Id="rId96" Type="http://schemas.openxmlformats.org/officeDocument/2006/relationships/tags" Target="../tags/tag166.xml"/><Relationship Id="rId111" Type="http://schemas.openxmlformats.org/officeDocument/2006/relationships/tags" Target="../tags/tag181.xml"/><Relationship Id="rId132" Type="http://schemas.openxmlformats.org/officeDocument/2006/relationships/tags" Target="../tags/tag202.xml"/><Relationship Id="rId140" Type="http://schemas.openxmlformats.org/officeDocument/2006/relationships/image" Target="../media/image9.png"/><Relationship Id="rId145" Type="http://schemas.openxmlformats.org/officeDocument/2006/relationships/image" Target="../media/image14.png"/><Relationship Id="rId1" Type="http://schemas.openxmlformats.org/officeDocument/2006/relationships/vmlDrawing" Target="../drawings/vmlDrawing2.vml"/><Relationship Id="rId6" Type="http://schemas.openxmlformats.org/officeDocument/2006/relationships/tags" Target="../tags/tag76.xml"/><Relationship Id="rId15" Type="http://schemas.openxmlformats.org/officeDocument/2006/relationships/tags" Target="../tags/tag85.xml"/><Relationship Id="rId23" Type="http://schemas.openxmlformats.org/officeDocument/2006/relationships/tags" Target="../tags/tag93.xml"/><Relationship Id="rId28" Type="http://schemas.openxmlformats.org/officeDocument/2006/relationships/tags" Target="../tags/tag98.xml"/><Relationship Id="rId36" Type="http://schemas.openxmlformats.org/officeDocument/2006/relationships/tags" Target="../tags/tag106.xml"/><Relationship Id="rId49" Type="http://schemas.openxmlformats.org/officeDocument/2006/relationships/tags" Target="../tags/tag119.xml"/><Relationship Id="rId57" Type="http://schemas.openxmlformats.org/officeDocument/2006/relationships/tags" Target="../tags/tag127.xml"/><Relationship Id="rId106" Type="http://schemas.openxmlformats.org/officeDocument/2006/relationships/tags" Target="../tags/tag176.xml"/><Relationship Id="rId114" Type="http://schemas.openxmlformats.org/officeDocument/2006/relationships/tags" Target="../tags/tag184.xml"/><Relationship Id="rId119" Type="http://schemas.openxmlformats.org/officeDocument/2006/relationships/tags" Target="../tags/tag189.xml"/><Relationship Id="rId127" Type="http://schemas.openxmlformats.org/officeDocument/2006/relationships/tags" Target="../tags/tag197.xml"/><Relationship Id="rId10" Type="http://schemas.openxmlformats.org/officeDocument/2006/relationships/tags" Target="../tags/tag80.xml"/><Relationship Id="rId31" Type="http://schemas.openxmlformats.org/officeDocument/2006/relationships/tags" Target="../tags/tag101.xml"/><Relationship Id="rId44" Type="http://schemas.openxmlformats.org/officeDocument/2006/relationships/tags" Target="../tags/tag114.xml"/><Relationship Id="rId52" Type="http://schemas.openxmlformats.org/officeDocument/2006/relationships/tags" Target="../tags/tag122.xml"/><Relationship Id="rId60" Type="http://schemas.openxmlformats.org/officeDocument/2006/relationships/tags" Target="../tags/tag130.xml"/><Relationship Id="rId65" Type="http://schemas.openxmlformats.org/officeDocument/2006/relationships/tags" Target="../tags/tag135.xml"/><Relationship Id="rId73" Type="http://schemas.openxmlformats.org/officeDocument/2006/relationships/tags" Target="../tags/tag143.xml"/><Relationship Id="rId78" Type="http://schemas.openxmlformats.org/officeDocument/2006/relationships/tags" Target="../tags/tag148.xml"/><Relationship Id="rId81" Type="http://schemas.openxmlformats.org/officeDocument/2006/relationships/tags" Target="../tags/tag151.xml"/><Relationship Id="rId86" Type="http://schemas.openxmlformats.org/officeDocument/2006/relationships/tags" Target="../tags/tag156.xml"/><Relationship Id="rId94" Type="http://schemas.openxmlformats.org/officeDocument/2006/relationships/tags" Target="../tags/tag164.xml"/><Relationship Id="rId99" Type="http://schemas.openxmlformats.org/officeDocument/2006/relationships/tags" Target="../tags/tag169.xml"/><Relationship Id="rId101" Type="http://schemas.openxmlformats.org/officeDocument/2006/relationships/tags" Target="../tags/tag171.xml"/><Relationship Id="rId122" Type="http://schemas.openxmlformats.org/officeDocument/2006/relationships/tags" Target="../tags/tag192.xml"/><Relationship Id="rId130" Type="http://schemas.openxmlformats.org/officeDocument/2006/relationships/tags" Target="../tags/tag200.xml"/><Relationship Id="rId135" Type="http://schemas.openxmlformats.org/officeDocument/2006/relationships/oleObject" Target="../embeddings/oleObject2.bin"/><Relationship Id="rId143" Type="http://schemas.openxmlformats.org/officeDocument/2006/relationships/image" Target="../media/image12.png"/><Relationship Id="rId4" Type="http://schemas.openxmlformats.org/officeDocument/2006/relationships/tags" Target="../tags/tag74.xml"/><Relationship Id="rId9" Type="http://schemas.openxmlformats.org/officeDocument/2006/relationships/tags" Target="../tags/tag79.xml"/><Relationship Id="rId13" Type="http://schemas.openxmlformats.org/officeDocument/2006/relationships/tags" Target="../tags/tag83.xml"/><Relationship Id="rId18" Type="http://schemas.openxmlformats.org/officeDocument/2006/relationships/tags" Target="../tags/tag88.xml"/><Relationship Id="rId39" Type="http://schemas.openxmlformats.org/officeDocument/2006/relationships/tags" Target="../tags/tag109.xml"/><Relationship Id="rId109" Type="http://schemas.openxmlformats.org/officeDocument/2006/relationships/tags" Target="../tags/tag179.xml"/><Relationship Id="rId34" Type="http://schemas.openxmlformats.org/officeDocument/2006/relationships/tags" Target="../tags/tag104.xml"/><Relationship Id="rId50" Type="http://schemas.openxmlformats.org/officeDocument/2006/relationships/tags" Target="../tags/tag120.xml"/><Relationship Id="rId55" Type="http://schemas.openxmlformats.org/officeDocument/2006/relationships/tags" Target="../tags/tag125.xml"/><Relationship Id="rId76" Type="http://schemas.openxmlformats.org/officeDocument/2006/relationships/tags" Target="../tags/tag146.xml"/><Relationship Id="rId97" Type="http://schemas.openxmlformats.org/officeDocument/2006/relationships/tags" Target="../tags/tag167.xml"/><Relationship Id="rId104" Type="http://schemas.openxmlformats.org/officeDocument/2006/relationships/tags" Target="../tags/tag174.xml"/><Relationship Id="rId120" Type="http://schemas.openxmlformats.org/officeDocument/2006/relationships/tags" Target="../tags/tag190.xml"/><Relationship Id="rId125" Type="http://schemas.openxmlformats.org/officeDocument/2006/relationships/tags" Target="../tags/tag195.xml"/><Relationship Id="rId141" Type="http://schemas.openxmlformats.org/officeDocument/2006/relationships/image" Target="../media/image10.png"/><Relationship Id="rId7" Type="http://schemas.openxmlformats.org/officeDocument/2006/relationships/tags" Target="../tags/tag77.xml"/><Relationship Id="rId71" Type="http://schemas.openxmlformats.org/officeDocument/2006/relationships/tags" Target="../tags/tag141.xml"/><Relationship Id="rId92" Type="http://schemas.openxmlformats.org/officeDocument/2006/relationships/tags" Target="../tags/tag162.xml"/><Relationship Id="rId2" Type="http://schemas.openxmlformats.org/officeDocument/2006/relationships/tags" Target="../tags/tag72.xml"/><Relationship Id="rId29" Type="http://schemas.openxmlformats.org/officeDocument/2006/relationships/tags" Target="../tags/tag99.xml"/><Relationship Id="rId24" Type="http://schemas.openxmlformats.org/officeDocument/2006/relationships/tags" Target="../tags/tag94.xml"/><Relationship Id="rId40" Type="http://schemas.openxmlformats.org/officeDocument/2006/relationships/tags" Target="../tags/tag110.xml"/><Relationship Id="rId45" Type="http://schemas.openxmlformats.org/officeDocument/2006/relationships/tags" Target="../tags/tag115.xml"/><Relationship Id="rId66" Type="http://schemas.openxmlformats.org/officeDocument/2006/relationships/tags" Target="../tags/tag136.xml"/><Relationship Id="rId87" Type="http://schemas.openxmlformats.org/officeDocument/2006/relationships/tags" Target="../tags/tag157.xml"/><Relationship Id="rId110" Type="http://schemas.openxmlformats.org/officeDocument/2006/relationships/tags" Target="../tags/tag180.xml"/><Relationship Id="rId115" Type="http://schemas.openxmlformats.org/officeDocument/2006/relationships/tags" Target="../tags/tag185.xml"/><Relationship Id="rId131" Type="http://schemas.openxmlformats.org/officeDocument/2006/relationships/tags" Target="../tags/tag201.xml"/><Relationship Id="rId136" Type="http://schemas.openxmlformats.org/officeDocument/2006/relationships/image" Target="../media/image6.emf"/><Relationship Id="rId61" Type="http://schemas.openxmlformats.org/officeDocument/2006/relationships/tags" Target="../tags/tag131.xml"/><Relationship Id="rId82" Type="http://schemas.openxmlformats.org/officeDocument/2006/relationships/tags" Target="../tags/tag152.xml"/><Relationship Id="rId19" Type="http://schemas.openxmlformats.org/officeDocument/2006/relationships/tags" Target="../tags/tag89.xml"/><Relationship Id="rId14" Type="http://schemas.openxmlformats.org/officeDocument/2006/relationships/tags" Target="../tags/tag84.xml"/><Relationship Id="rId30" Type="http://schemas.openxmlformats.org/officeDocument/2006/relationships/tags" Target="../tags/tag100.xml"/><Relationship Id="rId35" Type="http://schemas.openxmlformats.org/officeDocument/2006/relationships/tags" Target="../tags/tag105.xml"/><Relationship Id="rId56" Type="http://schemas.openxmlformats.org/officeDocument/2006/relationships/tags" Target="../tags/tag126.xml"/><Relationship Id="rId77" Type="http://schemas.openxmlformats.org/officeDocument/2006/relationships/tags" Target="../tags/tag147.xml"/><Relationship Id="rId100" Type="http://schemas.openxmlformats.org/officeDocument/2006/relationships/tags" Target="../tags/tag170.xml"/><Relationship Id="rId105" Type="http://schemas.openxmlformats.org/officeDocument/2006/relationships/tags" Target="../tags/tag175.xml"/><Relationship Id="rId126" Type="http://schemas.openxmlformats.org/officeDocument/2006/relationships/tags" Target="../tags/tag196.xml"/><Relationship Id="rId8" Type="http://schemas.openxmlformats.org/officeDocument/2006/relationships/tags" Target="../tags/tag78.xml"/><Relationship Id="rId51" Type="http://schemas.openxmlformats.org/officeDocument/2006/relationships/tags" Target="../tags/tag121.xml"/><Relationship Id="rId72" Type="http://schemas.openxmlformats.org/officeDocument/2006/relationships/tags" Target="../tags/tag142.xml"/><Relationship Id="rId93" Type="http://schemas.openxmlformats.org/officeDocument/2006/relationships/tags" Target="../tags/tag163.xml"/><Relationship Id="rId98" Type="http://schemas.openxmlformats.org/officeDocument/2006/relationships/tags" Target="../tags/tag168.xml"/><Relationship Id="rId121" Type="http://schemas.openxmlformats.org/officeDocument/2006/relationships/tags" Target="../tags/tag191.xml"/><Relationship Id="rId142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tags" Target="../tags/tag205.xml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tags" Target="../tags/tag204.xml"/><Relationship Id="rId1" Type="http://schemas.openxmlformats.org/officeDocument/2006/relationships/tags" Target="../tags/tag203.xml"/><Relationship Id="rId6" Type="http://schemas.openxmlformats.org/officeDocument/2006/relationships/image" Target="../media/image5.png"/><Relationship Id="rId11" Type="http://schemas.openxmlformats.org/officeDocument/2006/relationships/image" Target="../media/image19.png"/><Relationship Id="rId5" Type="http://schemas.openxmlformats.org/officeDocument/2006/relationships/notesSlide" Target="../notesSlides/notesSlide7.xml"/><Relationship Id="rId10" Type="http://schemas.openxmlformats.org/officeDocument/2006/relationships/image" Target="../media/image18.png"/><Relationship Id="rId4" Type="http://schemas.openxmlformats.org/officeDocument/2006/relationships/slideLayout" Target="../slideLayouts/slideLayout3.xml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tags" Target="../tags/tag208.xml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tags" Target="../tags/tag207.xml"/><Relationship Id="rId1" Type="http://schemas.openxmlformats.org/officeDocument/2006/relationships/tags" Target="../tags/tag206.xml"/><Relationship Id="rId6" Type="http://schemas.openxmlformats.org/officeDocument/2006/relationships/image" Target="../media/image5.png"/><Relationship Id="rId11" Type="http://schemas.openxmlformats.org/officeDocument/2006/relationships/image" Target="../media/image19.png"/><Relationship Id="rId5" Type="http://schemas.openxmlformats.org/officeDocument/2006/relationships/notesSlide" Target="../notesSlides/notesSlide8.xml"/><Relationship Id="rId10" Type="http://schemas.openxmlformats.org/officeDocument/2006/relationships/image" Target="../media/image18.png"/><Relationship Id="rId4" Type="http://schemas.openxmlformats.org/officeDocument/2006/relationships/slideLayout" Target="../slideLayouts/slideLayout3.xml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 bwMode="gray"/>
        <p:txBody>
          <a:bodyPr/>
          <a:lstStyle/>
          <a:p>
            <a:pPr>
              <a:defRPr/>
            </a:pPr>
            <a:r>
              <a:rPr dirty="0" smtClean="0"/>
              <a:t>Hauptrisiken für kleine und mittlere Unternehmen (KMU) im Jahr 201</a:t>
            </a:r>
            <a:r>
              <a:rPr lang="en-US" dirty="0">
                <a:solidFill>
                  <a:schemeClr val="tx1"/>
                </a:solidFill>
              </a:rPr>
              <a:t>6</a:t>
            </a:r>
            <a:r>
              <a:rPr dirty="0"/>
              <a:t/>
            </a:r>
            <a:br>
              <a:rPr dirty="0"/>
            </a:b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Umfragebericht für Schweiz</a:t>
            </a:r>
            <a:endParaRPr lang="de-CH" dirty="0">
              <a:solidFill>
                <a:schemeClr val="accent3"/>
              </a:solidFill>
            </a:endParaRPr>
          </a:p>
        </p:txBody>
      </p:sp>
      <p:sp>
        <p:nvSpPr>
          <p:cNvPr id="11" name="Untertitel 10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 bwMode="gray">
          <a:xfrm>
            <a:off x="324472" y="2925008"/>
            <a:ext cx="8496000" cy="576000"/>
          </a:xfrm>
        </p:spPr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Oktober 2016</a:t>
            </a:r>
            <a:endParaRPr lang="de-CH" dirty="0">
              <a:solidFill>
                <a:schemeClr val="tx2"/>
              </a:solidFill>
            </a:endParaRPr>
          </a:p>
        </p:txBody>
      </p:sp>
      <p:pic>
        <p:nvPicPr>
          <p:cNvPr id="15" name="Picture Placeholder 8"/>
          <p:cNvPicPr>
            <a:picLocks noGrp="1" noChangeAspect="1"/>
          </p:cNvPicPr>
          <p:nvPr>
            <p:ph type="pic" sz="quarter" idx="10"/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" b="22"/>
          <a:stretch>
            <a:fillRect/>
          </a:stretch>
        </p:blipFill>
        <p:spPr bwMode="gray"/>
      </p:pic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430673"/>
              </p:ext>
            </p:extLst>
          </p:nvPr>
        </p:nvGraphicFramePr>
        <p:xfrm>
          <a:off x="4586476" y="2384884"/>
          <a:ext cx="669600" cy="37800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669600"/>
              </a:tblGrid>
              <a:tr h="378000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2" name="CH_54" descr="© INSCALE GmbH, 14.06.20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068" y="2429868"/>
            <a:ext cx="288032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817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  <a:prstDash val="dash"/>
          </a:ln>
        </p:spPr>
        <p:txBody>
          <a:bodyPr/>
          <a:lstStyle/>
          <a:p>
            <a:r>
              <a:rPr dirty="0" smtClean="0"/>
              <a:t>Inhaltsverzeichnis</a:t>
            </a:r>
            <a:endParaRPr lang="de-CH" dirty="0"/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 rot="5400000">
            <a:off x="4571994" y="-4267779"/>
            <a:ext cx="0" cy="9144000"/>
          </a:xfrm>
          <a:prstGeom prst="line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buClr>
                <a:srgbClr val="000066"/>
              </a:buClr>
              <a:buSzPct val="120000"/>
              <a:buFont typeface="Symbol" pitchFamily="18" charset="2"/>
              <a:buNone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 bwMode="auto">
          <a:xfrm>
            <a:off x="8136396" y="1187823"/>
            <a:ext cx="828092" cy="324498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72000" rIns="36000" bIns="360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sz="700" baseline="0" dirty="0" smtClean="0">
                <a:solidFill>
                  <a:schemeClr val="accent3"/>
                </a:solidFill>
                <a:latin typeface="Arial" panose="020B0604020202020204" pitchFamily="34" charset="0"/>
              </a:rPr>
              <a:t>Umfragebericht</a:t>
            </a:r>
          </a:p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 smtClean="0">
                <a:solidFill>
                  <a:schemeClr val="accent3"/>
                </a:solidFill>
                <a:latin typeface="Arial" panose="020B0604020202020204" pitchFamily="34" charset="0"/>
              </a:rPr>
              <a:t>Schweiz</a:t>
            </a:r>
            <a:endParaRPr lang="de-CH" sz="700" baseline="0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Inhaltsplatzhalter 1"/>
          <p:cNvSpPr txBox="1">
            <a:spLocks/>
          </p:cNvSpPr>
          <p:nvPr/>
        </p:nvSpPr>
        <p:spPr>
          <a:xfrm>
            <a:off x="304800" y="1543050"/>
            <a:ext cx="8451850" cy="4660781"/>
          </a:xfrm>
          <a:prstGeom prst="rect">
            <a:avLst/>
          </a:prstGeom>
        </p:spPr>
        <p:txBody>
          <a:bodyPr/>
          <a:lstStyle>
            <a:lvl1pPr marL="265113" indent="-265113" algn="l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20000"/>
              <a:buFont typeface="Symbol" pitchFamily="18" charset="2"/>
              <a:buChar char=""/>
              <a:defRPr sz="16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9750" indent="-273050" algn="l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6450" indent="-265113" algn="l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73150" indent="-265113" algn="l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60488" indent="-285750" algn="l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14488" indent="-285750" algn="l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defRPr sz="1800" baseline="0">
                <a:solidFill>
                  <a:schemeClr val="tx1"/>
                </a:solidFill>
                <a:latin typeface="+mj-lt"/>
              </a:defRPr>
            </a:lvl6pPr>
            <a:lvl7pPr marL="1881188" indent="-285750" algn="l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defRPr sz="1800" baseline="0">
                <a:solidFill>
                  <a:schemeClr val="tx1"/>
                </a:solidFill>
                <a:latin typeface="+mj-lt"/>
              </a:defRPr>
            </a:lvl7pPr>
            <a:lvl8pPr marL="2160588" indent="-285750" algn="l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defRPr sz="1600" baseline="0">
                <a:solidFill>
                  <a:schemeClr val="tx1"/>
                </a:solidFill>
                <a:latin typeface="+mj-lt"/>
              </a:defRPr>
            </a:lvl8pPr>
            <a:lvl9pPr marL="2427288" indent="-285750" algn="l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defRPr sz="1600" baseline="0">
                <a:solidFill>
                  <a:schemeClr val="tx1"/>
                </a:solidFill>
                <a:latin typeface="+mj-lt"/>
              </a:defRPr>
            </a:lvl9pPr>
          </a:lstStyle>
          <a:p>
            <a:pPr marL="270000" indent="-270000">
              <a:buFont typeface="Symbol"/>
              <a:buChar char="·"/>
            </a:pPr>
            <a:r>
              <a:rPr lang="en-GB" b="1" kern="0" dirty="0" smtClean="0">
                <a:latin typeface="+mj-lt"/>
              </a:rPr>
              <a:t>Projektaufbau</a:t>
            </a:r>
            <a:r>
              <a:rPr lang="en-US" b="1" kern="0" dirty="0" smtClean="0">
                <a:latin typeface="+mj-lt"/>
              </a:rPr>
              <a:t>							</a:t>
            </a:r>
            <a:r>
              <a:rPr lang="en-GB" sz="1400" kern="0" dirty="0" smtClean="0">
                <a:latin typeface="+mj-lt"/>
              </a:rPr>
              <a:t>S. 3</a:t>
            </a:r>
            <a:endParaRPr lang="de-CH" sz="1400" b="1" kern="0" dirty="0" smtClean="0">
              <a:latin typeface="+mj-lt"/>
            </a:endParaRPr>
          </a:p>
          <a:p>
            <a:pPr marL="270000" indent="-270000">
              <a:buFont typeface="Symbol"/>
              <a:buChar char="·"/>
            </a:pPr>
            <a:endParaRPr lang="de-CH" sz="1400" kern="0" dirty="0" smtClean="0">
              <a:latin typeface="+mj-lt"/>
            </a:endParaRPr>
          </a:p>
          <a:p>
            <a:pPr marL="270000" indent="-270000">
              <a:buFont typeface="Symbol"/>
              <a:buChar char="·"/>
            </a:pPr>
            <a:r>
              <a:rPr lang="en-GB" b="1" kern="0" dirty="0" smtClean="0">
                <a:latin typeface="+mj-lt"/>
              </a:rPr>
              <a:t>Ergebnisse</a:t>
            </a:r>
          </a:p>
          <a:p>
            <a:pPr marL="544637" lvl="1" indent="-270000">
              <a:buFont typeface="Symbol"/>
              <a:buChar char="·"/>
            </a:pPr>
            <a:r>
              <a:rPr lang="en-GB" sz="1400" kern="0" dirty="0" smtClean="0">
                <a:latin typeface="+mj-lt"/>
              </a:rPr>
              <a:t>Zusammenfassung</a:t>
            </a:r>
            <a:r>
              <a:rPr lang="en-US" sz="1400" kern="0" dirty="0" smtClean="0">
                <a:latin typeface="+mj-lt"/>
              </a:rPr>
              <a:t>						</a:t>
            </a:r>
            <a:r>
              <a:rPr lang="en-GB" sz="1400" kern="0" dirty="0" smtClean="0">
                <a:latin typeface="+mj-lt"/>
              </a:rPr>
              <a:t>S. 4</a:t>
            </a:r>
            <a:endParaRPr lang="de-CH" sz="1400" kern="0" dirty="0">
              <a:latin typeface="+mj-lt"/>
            </a:endParaRPr>
          </a:p>
          <a:p>
            <a:pPr marL="544637" lvl="1" indent="-270000">
              <a:buFont typeface="Symbol"/>
              <a:buChar char="·"/>
            </a:pPr>
            <a:r>
              <a:rPr lang="en-GB" sz="1400" kern="0" dirty="0" smtClean="0">
                <a:latin typeface="+mj-lt"/>
              </a:rPr>
              <a:t>Jahresvergleich</a:t>
            </a:r>
            <a:r>
              <a:rPr lang="en-US" sz="1400" kern="0" dirty="0" smtClean="0">
                <a:latin typeface="+mj-lt"/>
              </a:rPr>
              <a:t>							</a:t>
            </a:r>
            <a:r>
              <a:rPr lang="en-GB" sz="1400" kern="0" dirty="0" smtClean="0">
                <a:latin typeface="+mj-lt"/>
              </a:rPr>
              <a:t>S. 5</a:t>
            </a:r>
            <a:endParaRPr lang="de-CH" sz="1400" kern="0" dirty="0">
              <a:latin typeface="+mj-lt"/>
            </a:endParaRPr>
          </a:p>
          <a:p>
            <a:pPr marL="544637" lvl="1" indent="-270000">
              <a:buFont typeface="Symbol"/>
              <a:buChar char="·"/>
            </a:pPr>
            <a:r>
              <a:rPr lang="en-GB" sz="1400" kern="0" dirty="0" smtClean="0">
                <a:latin typeface="+mj-lt"/>
              </a:rPr>
              <a:t>Vergleich zu Ländern derselben Region</a:t>
            </a:r>
            <a:r>
              <a:rPr lang="en-US" sz="1400" kern="0" dirty="0" smtClean="0">
                <a:latin typeface="+mj-lt"/>
              </a:rPr>
              <a:t>					</a:t>
            </a:r>
            <a:r>
              <a:rPr lang="en-GB" sz="1400" kern="0" dirty="0" smtClean="0">
                <a:latin typeface="+mj-lt"/>
              </a:rPr>
              <a:t>S. 6</a:t>
            </a:r>
            <a:endParaRPr lang="de-CH" b="1" kern="0" dirty="0"/>
          </a:p>
          <a:p>
            <a:pPr marL="544637" lvl="1" indent="-270000">
              <a:buFont typeface="Symbol"/>
              <a:buChar char="·"/>
            </a:pPr>
            <a:endParaRPr lang="de-CH" sz="1400" kern="0" dirty="0" smtClean="0"/>
          </a:p>
          <a:p>
            <a:pPr marL="270000" indent="-270000">
              <a:buFont typeface="Symbol"/>
              <a:buChar char="·"/>
            </a:pPr>
            <a:r>
              <a:rPr lang="en-GB" b="1" kern="0" dirty="0" smtClean="0"/>
              <a:t>Stichprobenzusammensetzung</a:t>
            </a:r>
            <a:r>
              <a:rPr lang="en-US" b="1" kern="0" dirty="0" smtClean="0"/>
              <a:t>		</a:t>
            </a:r>
            <a:r>
              <a:rPr lang="en-US" sz="1400" kern="0" dirty="0" smtClean="0"/>
              <a:t>			</a:t>
            </a:r>
            <a:r>
              <a:rPr lang="en-GB" sz="1400" kern="0" dirty="0" smtClean="0"/>
              <a:t>S. 7</a:t>
            </a:r>
            <a:endParaRPr lang="de-CH" b="1" kern="0" dirty="0" smtClean="0">
              <a:latin typeface="+mj-lt"/>
            </a:endParaRPr>
          </a:p>
          <a:p>
            <a:pPr>
              <a:buFont typeface="Symbol" pitchFamily="18" charset="2"/>
              <a:buNone/>
            </a:pPr>
            <a:endParaRPr lang="de-CH" kern="0" dirty="0">
              <a:latin typeface="+mj-lt"/>
            </a:endParaRPr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198394"/>
              </p:ext>
            </p:extLst>
          </p:nvPr>
        </p:nvGraphicFramePr>
        <p:xfrm>
          <a:off x="8198508" y="897920"/>
          <a:ext cx="669600" cy="37800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669600"/>
              </a:tblGrid>
              <a:tr h="378000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de-DE" sz="14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Untertitel 2"/>
          <p:cNvSpPr txBox="1">
            <a:spLocks/>
          </p:cNvSpPr>
          <p:nvPr/>
        </p:nvSpPr>
        <p:spPr bwMode="auto">
          <a:xfrm>
            <a:off x="304798" y="984965"/>
            <a:ext cx="7327541" cy="3183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20000"/>
              <a:buFont typeface="Symbol" pitchFamily="18" charset="2"/>
              <a:buNone/>
              <a:defRPr sz="140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800" baseline="0">
                <a:solidFill>
                  <a:schemeClr val="tx1">
                    <a:tint val="75000"/>
                  </a:schemeClr>
                </a:solidFill>
                <a:latin typeface="+mj-lt"/>
              </a:defRPr>
            </a:lvl6pPr>
            <a:lvl7pPr marL="27432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800" baseline="0">
                <a:solidFill>
                  <a:schemeClr val="tx1">
                    <a:tint val="75000"/>
                  </a:schemeClr>
                </a:solidFill>
                <a:latin typeface="+mj-lt"/>
              </a:defRPr>
            </a:lvl7pPr>
            <a:lvl8pPr marL="32004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600" baseline="0">
                <a:solidFill>
                  <a:schemeClr val="tx1">
                    <a:tint val="75000"/>
                  </a:schemeClr>
                </a:solidFill>
                <a:latin typeface="+mj-lt"/>
              </a:defRPr>
            </a:lvl8pPr>
            <a:lvl9pPr marL="36576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600" baseline="0">
                <a:solidFill>
                  <a:schemeClr val="tx1">
                    <a:tint val="75000"/>
                  </a:schemeClr>
                </a:solidFill>
                <a:latin typeface="+mj-lt"/>
              </a:defRPr>
            </a:lvl9pPr>
          </a:lstStyle>
          <a:p>
            <a:r>
              <a:rPr lang="en-US" kern="0" dirty="0" smtClean="0"/>
              <a:t>Hauptrisiken für kleine und mittlere Unternehmen 2016</a:t>
            </a:r>
          </a:p>
        </p:txBody>
      </p:sp>
      <p:pic>
        <p:nvPicPr>
          <p:cNvPr id="32" name="CH_59" descr="© INSCALE GmbH, 14.06.20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292" y="942904"/>
            <a:ext cx="288032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998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Rechteck 181"/>
          <p:cNvSpPr/>
          <p:nvPr>
            <p:custDataLst>
              <p:tags r:id="rId1"/>
            </p:custDataLst>
          </p:nvPr>
        </p:nvSpPr>
        <p:spPr bwMode="gray">
          <a:xfrm>
            <a:off x="359532" y="4005064"/>
            <a:ext cx="4176464" cy="287995"/>
          </a:xfrm>
          <a:prstGeom prst="rect">
            <a:avLst/>
          </a:prstGeom>
          <a:solidFill>
            <a:srgbClr val="000066"/>
          </a:solidFill>
          <a:ln w="31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0000" tIns="46800" rIns="90000" bIns="468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70000" indent="-2700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</a:rPr>
              <a:t>Stichprobenstruktur</a:t>
            </a:r>
          </a:p>
        </p:txBody>
      </p:sp>
      <p:sp>
        <p:nvSpPr>
          <p:cNvPr id="183" name="Rechteck 182"/>
          <p:cNvSpPr/>
          <p:nvPr>
            <p:custDataLst>
              <p:tags r:id="rId2"/>
            </p:custDataLst>
          </p:nvPr>
        </p:nvSpPr>
        <p:spPr bwMode="gray">
          <a:xfrm>
            <a:off x="359532" y="4293059"/>
            <a:ext cx="4176464" cy="2052265"/>
          </a:xfrm>
          <a:prstGeom prst="rect">
            <a:avLst/>
          </a:prstGeom>
          <a:noFill/>
          <a:ln w="31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46800" rIns="72000" bIns="4680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270000" indent="-270000" algn="ctr" fontAlgn="base">
              <a:spcBef>
                <a:spcPct val="0"/>
              </a:spcBef>
              <a:spcAft>
                <a:spcPct val="0"/>
              </a:spcAft>
            </a:pP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4" name="Gruppieren 601"/>
          <p:cNvGrpSpPr>
            <a:grpSpLocks/>
          </p:cNvGrpSpPr>
          <p:nvPr>
            <p:custDataLst>
              <p:tags r:id="rId3"/>
            </p:custDataLst>
          </p:nvPr>
        </p:nvGrpSpPr>
        <p:grpSpPr bwMode="gray">
          <a:xfrm>
            <a:off x="2695211" y="4570049"/>
            <a:ext cx="364621" cy="391082"/>
            <a:chOff x="3692426" y="1531205"/>
            <a:chExt cx="435474" cy="438748"/>
          </a:xfrm>
          <a:solidFill>
            <a:schemeClr val="accent1"/>
          </a:solidFill>
        </p:grpSpPr>
        <p:sp>
          <p:nvSpPr>
            <p:cNvPr id="191" name="Freeform 55"/>
            <p:cNvSpPr>
              <a:spLocks/>
            </p:cNvSpPr>
            <p:nvPr/>
          </p:nvSpPr>
          <p:spPr bwMode="gray">
            <a:xfrm>
              <a:off x="3933083" y="1531205"/>
              <a:ext cx="25375" cy="28650"/>
            </a:xfrm>
            <a:custGeom>
              <a:avLst/>
              <a:gdLst>
                <a:gd name="T0" fmla="*/ 0 w 30"/>
                <a:gd name="T1" fmla="*/ 0 h 33"/>
                <a:gd name="T2" fmla="*/ 30 w 30"/>
                <a:gd name="T3" fmla="*/ 3 h 33"/>
                <a:gd name="T4" fmla="*/ 0 w 30"/>
                <a:gd name="T5" fmla="*/ 33 h 33"/>
                <a:gd name="T6" fmla="*/ 0 w 30"/>
                <a:gd name="T7" fmla="*/ 0 h 3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" h="33">
                  <a:moveTo>
                    <a:pt x="0" y="0"/>
                  </a:moveTo>
                  <a:cubicBezTo>
                    <a:pt x="10" y="1"/>
                    <a:pt x="20" y="2"/>
                    <a:pt x="30" y="3"/>
                  </a:cubicBezTo>
                  <a:cubicBezTo>
                    <a:pt x="20" y="14"/>
                    <a:pt x="10" y="23"/>
                    <a:pt x="0" y="33"/>
                  </a:cubicBezTo>
                  <a:cubicBezTo>
                    <a:pt x="0" y="22"/>
                    <a:pt x="0" y="1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92" name="Freeform 59"/>
            <p:cNvSpPr>
              <a:spLocks/>
            </p:cNvSpPr>
            <p:nvPr/>
          </p:nvSpPr>
          <p:spPr bwMode="gray">
            <a:xfrm>
              <a:off x="3692426" y="1531205"/>
              <a:ext cx="435474" cy="438748"/>
            </a:xfrm>
            <a:custGeom>
              <a:avLst/>
              <a:gdLst>
                <a:gd name="T0" fmla="*/ 37 w 504"/>
                <a:gd name="T1" fmla="*/ 132 h 507"/>
                <a:gd name="T2" fmla="*/ 237 w 504"/>
                <a:gd name="T3" fmla="*/ 0 h 507"/>
                <a:gd name="T4" fmla="*/ 237 w 504"/>
                <a:gd name="T5" fmla="*/ 268 h 507"/>
                <a:gd name="T6" fmla="*/ 504 w 504"/>
                <a:gd name="T7" fmla="*/ 268 h 507"/>
                <a:gd name="T8" fmla="*/ 385 w 504"/>
                <a:gd name="T9" fmla="*/ 460 h 507"/>
                <a:gd name="T10" fmla="*/ 156 w 504"/>
                <a:gd name="T11" fmla="*/ 474 h 507"/>
                <a:gd name="T12" fmla="*/ 24 w 504"/>
                <a:gd name="T13" fmla="*/ 334 h 507"/>
                <a:gd name="T14" fmla="*/ 37 w 504"/>
                <a:gd name="T15" fmla="*/ 132 h 5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04" h="507">
                  <a:moveTo>
                    <a:pt x="37" y="132"/>
                  </a:moveTo>
                  <a:cubicBezTo>
                    <a:pt x="75" y="58"/>
                    <a:pt x="153" y="5"/>
                    <a:pt x="237" y="0"/>
                  </a:cubicBezTo>
                  <a:cubicBezTo>
                    <a:pt x="237" y="89"/>
                    <a:pt x="237" y="179"/>
                    <a:pt x="237" y="268"/>
                  </a:cubicBezTo>
                  <a:cubicBezTo>
                    <a:pt x="326" y="268"/>
                    <a:pt x="415" y="268"/>
                    <a:pt x="504" y="268"/>
                  </a:cubicBezTo>
                  <a:cubicBezTo>
                    <a:pt x="499" y="346"/>
                    <a:pt x="453" y="420"/>
                    <a:pt x="385" y="460"/>
                  </a:cubicBezTo>
                  <a:cubicBezTo>
                    <a:pt x="317" y="502"/>
                    <a:pt x="229" y="507"/>
                    <a:pt x="156" y="474"/>
                  </a:cubicBezTo>
                  <a:cubicBezTo>
                    <a:pt x="96" y="448"/>
                    <a:pt x="47" y="396"/>
                    <a:pt x="24" y="334"/>
                  </a:cubicBezTo>
                  <a:cubicBezTo>
                    <a:pt x="0" y="269"/>
                    <a:pt x="4" y="194"/>
                    <a:pt x="37" y="1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93" name="Freeform 61"/>
            <p:cNvSpPr>
              <a:spLocks/>
            </p:cNvSpPr>
            <p:nvPr/>
          </p:nvSpPr>
          <p:spPr bwMode="gray">
            <a:xfrm>
              <a:off x="3931446" y="1541028"/>
              <a:ext cx="72033" cy="80219"/>
            </a:xfrm>
            <a:custGeom>
              <a:avLst/>
              <a:gdLst>
                <a:gd name="T0" fmla="*/ 58 w 84"/>
                <a:gd name="T1" fmla="*/ 2 h 93"/>
                <a:gd name="T2" fmla="*/ 84 w 84"/>
                <a:gd name="T3" fmla="*/ 11 h 93"/>
                <a:gd name="T4" fmla="*/ 2 w 84"/>
                <a:gd name="T5" fmla="*/ 93 h 93"/>
                <a:gd name="T6" fmla="*/ 4 w 84"/>
                <a:gd name="T7" fmla="*/ 57 h 93"/>
                <a:gd name="T8" fmla="*/ 58 w 84"/>
                <a:gd name="T9" fmla="*/ 2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" h="93">
                  <a:moveTo>
                    <a:pt x="58" y="2"/>
                  </a:moveTo>
                  <a:cubicBezTo>
                    <a:pt x="67" y="0"/>
                    <a:pt x="76" y="7"/>
                    <a:pt x="84" y="11"/>
                  </a:cubicBezTo>
                  <a:cubicBezTo>
                    <a:pt x="57" y="38"/>
                    <a:pt x="30" y="65"/>
                    <a:pt x="2" y="93"/>
                  </a:cubicBezTo>
                  <a:cubicBezTo>
                    <a:pt x="3" y="81"/>
                    <a:pt x="0" y="68"/>
                    <a:pt x="4" y="57"/>
                  </a:cubicBezTo>
                  <a:cubicBezTo>
                    <a:pt x="21" y="38"/>
                    <a:pt x="40" y="20"/>
                    <a:pt x="58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94" name="Freeform 66"/>
            <p:cNvSpPr>
              <a:spLocks/>
            </p:cNvSpPr>
            <p:nvPr/>
          </p:nvSpPr>
          <p:spPr bwMode="gray">
            <a:xfrm>
              <a:off x="3933083" y="1559855"/>
              <a:ext cx="108869" cy="121147"/>
            </a:xfrm>
            <a:custGeom>
              <a:avLst/>
              <a:gdLst>
                <a:gd name="T0" fmla="*/ 0 w 126"/>
                <a:gd name="T1" fmla="*/ 106 h 140"/>
                <a:gd name="T2" fmla="*/ 106 w 126"/>
                <a:gd name="T3" fmla="*/ 0 h 140"/>
                <a:gd name="T4" fmla="*/ 126 w 126"/>
                <a:gd name="T5" fmla="*/ 14 h 140"/>
                <a:gd name="T6" fmla="*/ 0 w 126"/>
                <a:gd name="T7" fmla="*/ 140 h 140"/>
                <a:gd name="T8" fmla="*/ 0 w 126"/>
                <a:gd name="T9" fmla="*/ 106 h 1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6" h="140">
                  <a:moveTo>
                    <a:pt x="0" y="106"/>
                  </a:moveTo>
                  <a:cubicBezTo>
                    <a:pt x="36" y="71"/>
                    <a:pt x="71" y="35"/>
                    <a:pt x="106" y="0"/>
                  </a:cubicBezTo>
                  <a:cubicBezTo>
                    <a:pt x="113" y="5"/>
                    <a:pt x="120" y="9"/>
                    <a:pt x="126" y="14"/>
                  </a:cubicBezTo>
                  <a:cubicBezTo>
                    <a:pt x="84" y="56"/>
                    <a:pt x="42" y="98"/>
                    <a:pt x="0" y="140"/>
                  </a:cubicBezTo>
                  <a:cubicBezTo>
                    <a:pt x="0" y="129"/>
                    <a:pt x="0" y="117"/>
                    <a:pt x="0" y="1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95" name="Freeform 68"/>
            <p:cNvSpPr>
              <a:spLocks/>
            </p:cNvSpPr>
            <p:nvPr/>
          </p:nvSpPr>
          <p:spPr bwMode="gray">
            <a:xfrm>
              <a:off x="3933083" y="1586049"/>
              <a:ext cx="141611" cy="140792"/>
            </a:xfrm>
            <a:custGeom>
              <a:avLst/>
              <a:gdLst>
                <a:gd name="T0" fmla="*/ 0 w 164"/>
                <a:gd name="T1" fmla="*/ 146 h 163"/>
                <a:gd name="T2" fmla="*/ 146 w 164"/>
                <a:gd name="T3" fmla="*/ 0 h 163"/>
                <a:gd name="T4" fmla="*/ 164 w 164"/>
                <a:gd name="T5" fmla="*/ 17 h 163"/>
                <a:gd name="T6" fmla="*/ 18 w 164"/>
                <a:gd name="T7" fmla="*/ 163 h 163"/>
                <a:gd name="T8" fmla="*/ 0 w 164"/>
                <a:gd name="T9" fmla="*/ 163 h 163"/>
                <a:gd name="T10" fmla="*/ 0 w 164"/>
                <a:gd name="T11" fmla="*/ 146 h 1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4" h="163">
                  <a:moveTo>
                    <a:pt x="0" y="146"/>
                  </a:moveTo>
                  <a:cubicBezTo>
                    <a:pt x="49" y="97"/>
                    <a:pt x="97" y="49"/>
                    <a:pt x="146" y="0"/>
                  </a:cubicBezTo>
                  <a:cubicBezTo>
                    <a:pt x="152" y="6"/>
                    <a:pt x="158" y="12"/>
                    <a:pt x="164" y="17"/>
                  </a:cubicBezTo>
                  <a:cubicBezTo>
                    <a:pt x="115" y="66"/>
                    <a:pt x="67" y="115"/>
                    <a:pt x="18" y="163"/>
                  </a:cubicBezTo>
                  <a:cubicBezTo>
                    <a:pt x="12" y="163"/>
                    <a:pt x="6" y="163"/>
                    <a:pt x="0" y="163"/>
                  </a:cubicBezTo>
                  <a:cubicBezTo>
                    <a:pt x="0" y="157"/>
                    <a:pt x="0" y="152"/>
                    <a:pt x="0" y="1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96" name="Freeform 72"/>
            <p:cNvSpPr>
              <a:spLocks/>
            </p:cNvSpPr>
            <p:nvPr/>
          </p:nvSpPr>
          <p:spPr bwMode="gray">
            <a:xfrm>
              <a:off x="3978922" y="1617973"/>
              <a:ext cx="119510" cy="108869"/>
            </a:xfrm>
            <a:custGeom>
              <a:avLst/>
              <a:gdLst>
                <a:gd name="T0" fmla="*/ 0 w 139"/>
                <a:gd name="T1" fmla="*/ 126 h 126"/>
                <a:gd name="T2" fmla="*/ 126 w 139"/>
                <a:gd name="T3" fmla="*/ 0 h 126"/>
                <a:gd name="T4" fmla="*/ 139 w 139"/>
                <a:gd name="T5" fmla="*/ 22 h 126"/>
                <a:gd name="T6" fmla="*/ 35 w 139"/>
                <a:gd name="T7" fmla="*/ 126 h 126"/>
                <a:gd name="T8" fmla="*/ 0 w 139"/>
                <a:gd name="T9" fmla="*/ 126 h 1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9" h="126">
                  <a:moveTo>
                    <a:pt x="0" y="126"/>
                  </a:moveTo>
                  <a:cubicBezTo>
                    <a:pt x="42" y="83"/>
                    <a:pt x="84" y="42"/>
                    <a:pt x="126" y="0"/>
                  </a:cubicBezTo>
                  <a:cubicBezTo>
                    <a:pt x="130" y="7"/>
                    <a:pt x="138" y="13"/>
                    <a:pt x="139" y="22"/>
                  </a:cubicBezTo>
                  <a:cubicBezTo>
                    <a:pt x="105" y="57"/>
                    <a:pt x="69" y="91"/>
                    <a:pt x="35" y="126"/>
                  </a:cubicBezTo>
                  <a:cubicBezTo>
                    <a:pt x="24" y="126"/>
                    <a:pt x="12" y="126"/>
                    <a:pt x="0" y="1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97" name="Freeform 76"/>
            <p:cNvSpPr>
              <a:spLocks/>
            </p:cNvSpPr>
            <p:nvPr/>
          </p:nvSpPr>
          <p:spPr bwMode="gray">
            <a:xfrm>
              <a:off x="4039496" y="1655626"/>
              <a:ext cx="78582" cy="71215"/>
            </a:xfrm>
            <a:custGeom>
              <a:avLst/>
              <a:gdLst>
                <a:gd name="T0" fmla="*/ 0 w 91"/>
                <a:gd name="T1" fmla="*/ 82 h 82"/>
                <a:gd name="T2" fmla="*/ 83 w 91"/>
                <a:gd name="T3" fmla="*/ 0 h 82"/>
                <a:gd name="T4" fmla="*/ 90 w 91"/>
                <a:gd name="T5" fmla="*/ 26 h 82"/>
                <a:gd name="T6" fmla="*/ 35 w 91"/>
                <a:gd name="T7" fmla="*/ 82 h 82"/>
                <a:gd name="T8" fmla="*/ 0 w 91"/>
                <a:gd name="T9" fmla="*/ 82 h 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1" h="82">
                  <a:moveTo>
                    <a:pt x="0" y="82"/>
                  </a:moveTo>
                  <a:cubicBezTo>
                    <a:pt x="28" y="55"/>
                    <a:pt x="55" y="27"/>
                    <a:pt x="83" y="0"/>
                  </a:cubicBezTo>
                  <a:cubicBezTo>
                    <a:pt x="85" y="9"/>
                    <a:pt x="91" y="17"/>
                    <a:pt x="90" y="26"/>
                  </a:cubicBezTo>
                  <a:cubicBezTo>
                    <a:pt x="73" y="46"/>
                    <a:pt x="54" y="63"/>
                    <a:pt x="35" y="82"/>
                  </a:cubicBezTo>
                  <a:cubicBezTo>
                    <a:pt x="24" y="82"/>
                    <a:pt x="12" y="82"/>
                    <a:pt x="0" y="8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98" name="Freeform 77"/>
            <p:cNvSpPr>
              <a:spLocks/>
            </p:cNvSpPr>
            <p:nvPr/>
          </p:nvSpPr>
          <p:spPr bwMode="gray">
            <a:xfrm>
              <a:off x="4100888" y="1701466"/>
              <a:ext cx="27012" cy="25375"/>
            </a:xfrm>
            <a:custGeom>
              <a:avLst/>
              <a:gdLst>
                <a:gd name="T0" fmla="*/ 0 w 32"/>
                <a:gd name="T1" fmla="*/ 29 h 29"/>
                <a:gd name="T2" fmla="*/ 29 w 32"/>
                <a:gd name="T3" fmla="*/ 0 h 29"/>
                <a:gd name="T4" fmla="*/ 32 w 32"/>
                <a:gd name="T5" fmla="*/ 29 h 29"/>
                <a:gd name="T6" fmla="*/ 0 w 32"/>
                <a:gd name="T7" fmla="*/ 29 h 2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" h="29">
                  <a:moveTo>
                    <a:pt x="0" y="29"/>
                  </a:moveTo>
                  <a:cubicBezTo>
                    <a:pt x="9" y="19"/>
                    <a:pt x="19" y="9"/>
                    <a:pt x="29" y="0"/>
                  </a:cubicBezTo>
                  <a:cubicBezTo>
                    <a:pt x="30" y="10"/>
                    <a:pt x="31" y="19"/>
                    <a:pt x="32" y="29"/>
                  </a:cubicBezTo>
                  <a:cubicBezTo>
                    <a:pt x="21" y="29"/>
                    <a:pt x="11" y="29"/>
                    <a:pt x="0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 dirty="0"/>
            </a:p>
          </p:txBody>
        </p:sp>
      </p:grpSp>
      <p:grpSp>
        <p:nvGrpSpPr>
          <p:cNvPr id="185" name="Gruppieren 184"/>
          <p:cNvGrpSpPr/>
          <p:nvPr>
            <p:custDataLst>
              <p:tags r:id="rId4"/>
            </p:custDataLst>
          </p:nvPr>
        </p:nvGrpSpPr>
        <p:grpSpPr bwMode="gray">
          <a:xfrm>
            <a:off x="2040194" y="4610038"/>
            <a:ext cx="746616" cy="691170"/>
            <a:chOff x="4259550" y="2107149"/>
            <a:chExt cx="694932" cy="604178"/>
          </a:xfrm>
        </p:grpSpPr>
        <p:sp>
          <p:nvSpPr>
            <p:cNvPr id="186" name="Freeform 64"/>
            <p:cNvSpPr>
              <a:spLocks/>
            </p:cNvSpPr>
            <p:nvPr>
              <p:custDataLst>
                <p:tags r:id="rId41"/>
              </p:custDataLst>
            </p:nvPr>
          </p:nvSpPr>
          <p:spPr bwMode="gray">
            <a:xfrm>
              <a:off x="4470298" y="2107149"/>
              <a:ext cx="114710" cy="48092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87" name="Freeform 75"/>
            <p:cNvSpPr>
              <a:spLocks/>
            </p:cNvSpPr>
            <p:nvPr/>
          </p:nvSpPr>
          <p:spPr bwMode="gray">
            <a:xfrm>
              <a:off x="4630358" y="2253170"/>
              <a:ext cx="112043" cy="33357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88" name="Freeform 78"/>
            <p:cNvSpPr>
              <a:spLocks/>
            </p:cNvSpPr>
            <p:nvPr>
              <p:custDataLst>
                <p:tags r:id="rId42"/>
              </p:custDataLst>
            </p:nvPr>
          </p:nvSpPr>
          <p:spPr bwMode="gray">
            <a:xfrm>
              <a:off x="4311571" y="2350963"/>
              <a:ext cx="116044" cy="237115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89" name="Freeform 83"/>
            <p:cNvSpPr>
              <a:spLocks/>
            </p:cNvSpPr>
            <p:nvPr/>
          </p:nvSpPr>
          <p:spPr bwMode="gray">
            <a:xfrm>
              <a:off x="4787752" y="2466172"/>
              <a:ext cx="114710" cy="120567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90" name="Freeform 91"/>
            <p:cNvSpPr>
              <a:spLocks/>
            </p:cNvSpPr>
            <p:nvPr>
              <p:custDataLst>
                <p:tags r:id="rId43"/>
              </p:custDataLst>
            </p:nvPr>
          </p:nvSpPr>
          <p:spPr bwMode="gray">
            <a:xfrm>
              <a:off x="4259550" y="2633627"/>
              <a:ext cx="694932" cy="777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 dirty="0"/>
            </a:p>
          </p:txBody>
        </p:sp>
      </p:grpSp>
      <p:sp>
        <p:nvSpPr>
          <p:cNvPr id="70" name="Rechteck 69"/>
          <p:cNvSpPr/>
          <p:nvPr>
            <p:custDataLst>
              <p:tags r:id="rId5"/>
            </p:custDataLst>
          </p:nvPr>
        </p:nvSpPr>
        <p:spPr bwMode="gray">
          <a:xfrm>
            <a:off x="4608004" y="1811939"/>
            <a:ext cx="4176464" cy="2160240"/>
          </a:xfrm>
          <a:prstGeom prst="rect">
            <a:avLst/>
          </a:prstGeom>
          <a:noFill/>
          <a:ln w="31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46800" rIns="72000" bIns="468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70000" indent="-270000" algn="ctr" fontAlgn="base">
              <a:spcBef>
                <a:spcPct val="0"/>
              </a:spcBef>
              <a:spcAft>
                <a:spcPct val="0"/>
              </a:spcAft>
            </a:pP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Rechteck 66"/>
          <p:cNvSpPr/>
          <p:nvPr>
            <p:custDataLst>
              <p:tags r:id="rId6"/>
            </p:custDataLst>
          </p:nvPr>
        </p:nvSpPr>
        <p:spPr bwMode="gray">
          <a:xfrm>
            <a:off x="4608004" y="1523944"/>
            <a:ext cx="4176464" cy="287995"/>
          </a:xfrm>
          <a:prstGeom prst="rect">
            <a:avLst/>
          </a:prstGeom>
          <a:solidFill>
            <a:srgbClr val="000066"/>
          </a:solidFill>
          <a:ln w="31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0000" tIns="46800" rIns="90000" bIns="468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70000" indent="-2700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</a:rPr>
              <a:t>Zielgruppe</a:t>
            </a:r>
          </a:p>
        </p:txBody>
      </p:sp>
      <p:grpSp>
        <p:nvGrpSpPr>
          <p:cNvPr id="110" name="Group 464"/>
          <p:cNvGrpSpPr>
            <a:grpSpLocks noChangeAspect="1"/>
          </p:cNvGrpSpPr>
          <p:nvPr>
            <p:custDataLst>
              <p:tags r:id="rId7"/>
            </p:custDataLst>
          </p:nvPr>
        </p:nvGrpSpPr>
        <p:grpSpPr bwMode="gray">
          <a:xfrm>
            <a:off x="7215072" y="1906498"/>
            <a:ext cx="711751" cy="600512"/>
            <a:chOff x="-2708" y="2254"/>
            <a:chExt cx="1990" cy="1679"/>
          </a:xfrm>
          <a:solidFill>
            <a:schemeClr val="accent1"/>
          </a:solidFill>
        </p:grpSpPr>
        <p:sp>
          <p:nvSpPr>
            <p:cNvPr id="111" name="Freeform 465"/>
            <p:cNvSpPr>
              <a:spLocks/>
            </p:cNvSpPr>
            <p:nvPr/>
          </p:nvSpPr>
          <p:spPr bwMode="gray">
            <a:xfrm>
              <a:off x="-1789" y="2302"/>
              <a:ext cx="1071" cy="1603"/>
            </a:xfrm>
            <a:custGeom>
              <a:avLst/>
              <a:gdLst>
                <a:gd name="T0" fmla="*/ 0 w 1071"/>
                <a:gd name="T1" fmla="*/ 1603 h 1603"/>
                <a:gd name="T2" fmla="*/ 0 w 1071"/>
                <a:gd name="T3" fmla="*/ 438 h 1603"/>
                <a:gd name="T4" fmla="*/ 753 w 1071"/>
                <a:gd name="T5" fmla="*/ 0 h 1603"/>
                <a:gd name="T6" fmla="*/ 1060 w 1071"/>
                <a:gd name="T7" fmla="*/ 355 h 1603"/>
                <a:gd name="T8" fmla="*/ 1071 w 1071"/>
                <a:gd name="T9" fmla="*/ 397 h 1603"/>
                <a:gd name="T10" fmla="*/ 1071 w 1071"/>
                <a:gd name="T11" fmla="*/ 1603 h 1603"/>
                <a:gd name="T12" fmla="*/ 0 w 1071"/>
                <a:gd name="T13" fmla="*/ 1603 h 1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1" h="1603">
                  <a:moveTo>
                    <a:pt x="0" y="1603"/>
                  </a:moveTo>
                  <a:lnTo>
                    <a:pt x="0" y="438"/>
                  </a:lnTo>
                  <a:lnTo>
                    <a:pt x="753" y="0"/>
                  </a:lnTo>
                  <a:lnTo>
                    <a:pt x="1060" y="355"/>
                  </a:lnTo>
                  <a:lnTo>
                    <a:pt x="1071" y="397"/>
                  </a:lnTo>
                  <a:lnTo>
                    <a:pt x="1071" y="1603"/>
                  </a:lnTo>
                  <a:lnTo>
                    <a:pt x="0" y="160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12" name="Freeform 466"/>
            <p:cNvSpPr>
              <a:spLocks/>
            </p:cNvSpPr>
            <p:nvPr/>
          </p:nvSpPr>
          <p:spPr bwMode="gray">
            <a:xfrm>
              <a:off x="-2708" y="2254"/>
              <a:ext cx="1079" cy="597"/>
            </a:xfrm>
            <a:custGeom>
              <a:avLst/>
              <a:gdLst>
                <a:gd name="T0" fmla="*/ 1979 w 1979"/>
                <a:gd name="T1" fmla="*/ 691 h 1095"/>
                <a:gd name="T2" fmla="*/ 1408 w 1979"/>
                <a:gd name="T3" fmla="*/ 3 h 1095"/>
                <a:gd name="T4" fmla="*/ 1392 w 1979"/>
                <a:gd name="T5" fmla="*/ 15 h 1095"/>
                <a:gd name="T6" fmla="*/ 188 w 1979"/>
                <a:gd name="T7" fmla="*/ 823 h 1095"/>
                <a:gd name="T8" fmla="*/ 20 w 1979"/>
                <a:gd name="T9" fmla="*/ 943 h 1095"/>
                <a:gd name="T10" fmla="*/ 16 w 1979"/>
                <a:gd name="T11" fmla="*/ 1095 h 1095"/>
                <a:gd name="T12" fmla="*/ 1408 w 1979"/>
                <a:gd name="T13" fmla="*/ 231 h 1095"/>
                <a:gd name="T14" fmla="*/ 1972 w 1979"/>
                <a:gd name="T15" fmla="*/ 859 h 1095"/>
                <a:gd name="T16" fmla="*/ 1979 w 1979"/>
                <a:gd name="T17" fmla="*/ 868 h 1095"/>
                <a:gd name="T18" fmla="*/ 1979 w 1979"/>
                <a:gd name="T19" fmla="*/ 691 h 1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79" h="1095">
                  <a:moveTo>
                    <a:pt x="1979" y="691"/>
                  </a:moveTo>
                  <a:cubicBezTo>
                    <a:pt x="1791" y="459"/>
                    <a:pt x="1602" y="228"/>
                    <a:pt x="1408" y="3"/>
                  </a:cubicBezTo>
                  <a:cubicBezTo>
                    <a:pt x="1397" y="0"/>
                    <a:pt x="1397" y="12"/>
                    <a:pt x="1392" y="15"/>
                  </a:cubicBezTo>
                  <a:cubicBezTo>
                    <a:pt x="1021" y="269"/>
                    <a:pt x="578" y="560"/>
                    <a:pt x="188" y="823"/>
                  </a:cubicBezTo>
                  <a:cubicBezTo>
                    <a:pt x="135" y="858"/>
                    <a:pt x="36" y="909"/>
                    <a:pt x="20" y="943"/>
                  </a:cubicBezTo>
                  <a:cubicBezTo>
                    <a:pt x="0" y="985"/>
                    <a:pt x="22" y="1049"/>
                    <a:pt x="16" y="1095"/>
                  </a:cubicBezTo>
                  <a:cubicBezTo>
                    <a:pt x="485" y="812"/>
                    <a:pt x="940" y="515"/>
                    <a:pt x="1408" y="231"/>
                  </a:cubicBezTo>
                  <a:cubicBezTo>
                    <a:pt x="1597" y="431"/>
                    <a:pt x="1787" y="658"/>
                    <a:pt x="1972" y="859"/>
                  </a:cubicBezTo>
                  <a:cubicBezTo>
                    <a:pt x="1974" y="862"/>
                    <a:pt x="1977" y="865"/>
                    <a:pt x="1979" y="868"/>
                  </a:cubicBezTo>
                  <a:lnTo>
                    <a:pt x="1979" y="6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13" name="Freeform 467"/>
            <p:cNvSpPr>
              <a:spLocks/>
            </p:cNvSpPr>
            <p:nvPr/>
          </p:nvSpPr>
          <p:spPr bwMode="gray">
            <a:xfrm>
              <a:off x="-2700" y="3807"/>
              <a:ext cx="1073" cy="126"/>
            </a:xfrm>
            <a:custGeom>
              <a:avLst/>
              <a:gdLst>
                <a:gd name="T0" fmla="*/ 1968 w 1968"/>
                <a:gd name="T1" fmla="*/ 231 h 231"/>
                <a:gd name="T2" fmla="*/ 1968 w 1968"/>
                <a:gd name="T3" fmla="*/ 69 h 231"/>
                <a:gd name="T4" fmla="*/ 1861 w 1968"/>
                <a:gd name="T5" fmla="*/ 43 h 231"/>
                <a:gd name="T6" fmla="*/ 1661 w 1968"/>
                <a:gd name="T7" fmla="*/ 31 h 231"/>
                <a:gd name="T8" fmla="*/ 1261 w 1968"/>
                <a:gd name="T9" fmla="*/ 7 h 231"/>
                <a:gd name="T10" fmla="*/ 1249 w 1968"/>
                <a:gd name="T11" fmla="*/ 11 h 231"/>
                <a:gd name="T12" fmla="*/ 9 w 1968"/>
                <a:gd name="T13" fmla="*/ 67 h 231"/>
                <a:gd name="T14" fmla="*/ 5 w 1968"/>
                <a:gd name="T15" fmla="*/ 231 h 231"/>
                <a:gd name="T16" fmla="*/ 1968 w 1968"/>
                <a:gd name="T17" fmla="*/ 23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8" h="231">
                  <a:moveTo>
                    <a:pt x="1968" y="231"/>
                  </a:moveTo>
                  <a:cubicBezTo>
                    <a:pt x="1968" y="69"/>
                    <a:pt x="1968" y="69"/>
                    <a:pt x="1968" y="69"/>
                  </a:cubicBezTo>
                  <a:cubicBezTo>
                    <a:pt x="1932" y="59"/>
                    <a:pt x="1897" y="47"/>
                    <a:pt x="1861" y="43"/>
                  </a:cubicBezTo>
                  <a:cubicBezTo>
                    <a:pt x="1795" y="35"/>
                    <a:pt x="1728" y="35"/>
                    <a:pt x="1661" y="31"/>
                  </a:cubicBezTo>
                  <a:cubicBezTo>
                    <a:pt x="1527" y="22"/>
                    <a:pt x="1398" y="0"/>
                    <a:pt x="1261" y="7"/>
                  </a:cubicBezTo>
                  <a:cubicBezTo>
                    <a:pt x="1256" y="7"/>
                    <a:pt x="1255" y="10"/>
                    <a:pt x="1249" y="11"/>
                  </a:cubicBezTo>
                  <a:cubicBezTo>
                    <a:pt x="843" y="31"/>
                    <a:pt x="436" y="59"/>
                    <a:pt x="9" y="67"/>
                  </a:cubicBezTo>
                  <a:cubicBezTo>
                    <a:pt x="0" y="113"/>
                    <a:pt x="7" y="177"/>
                    <a:pt x="5" y="231"/>
                  </a:cubicBezTo>
                  <a:cubicBezTo>
                    <a:pt x="659" y="231"/>
                    <a:pt x="1314" y="231"/>
                    <a:pt x="1968" y="2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14" name="Freeform 468"/>
            <p:cNvSpPr>
              <a:spLocks/>
            </p:cNvSpPr>
            <p:nvPr/>
          </p:nvSpPr>
          <p:spPr bwMode="gray">
            <a:xfrm>
              <a:off x="-2698" y="3584"/>
              <a:ext cx="1071" cy="197"/>
            </a:xfrm>
            <a:custGeom>
              <a:avLst/>
              <a:gdLst>
                <a:gd name="T0" fmla="*/ 1963 w 1963"/>
                <a:gd name="T1" fmla="*/ 146 h 361"/>
                <a:gd name="T2" fmla="*/ 1700 w 1963"/>
                <a:gd name="T3" fmla="*/ 81 h 361"/>
                <a:gd name="T4" fmla="*/ 1332 w 1963"/>
                <a:gd name="T5" fmla="*/ 13 h 361"/>
                <a:gd name="T6" fmla="*/ 0 w 1963"/>
                <a:gd name="T7" fmla="*/ 201 h 361"/>
                <a:gd name="T8" fmla="*/ 0 w 1963"/>
                <a:gd name="T9" fmla="*/ 361 h 361"/>
                <a:gd name="T10" fmla="*/ 1204 w 1963"/>
                <a:gd name="T11" fmla="*/ 253 h 361"/>
                <a:gd name="T12" fmla="*/ 1368 w 1963"/>
                <a:gd name="T13" fmla="*/ 233 h 361"/>
                <a:gd name="T14" fmla="*/ 1524 w 1963"/>
                <a:gd name="T15" fmla="*/ 253 h 361"/>
                <a:gd name="T16" fmla="*/ 1963 w 1963"/>
                <a:gd name="T17" fmla="*/ 327 h 361"/>
                <a:gd name="T18" fmla="*/ 1963 w 1963"/>
                <a:gd name="T19" fmla="*/ 146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63" h="361">
                  <a:moveTo>
                    <a:pt x="1963" y="146"/>
                  </a:moveTo>
                  <a:cubicBezTo>
                    <a:pt x="1877" y="125"/>
                    <a:pt x="1789" y="103"/>
                    <a:pt x="1700" y="81"/>
                  </a:cubicBezTo>
                  <a:cubicBezTo>
                    <a:pt x="1582" y="51"/>
                    <a:pt x="1460" y="0"/>
                    <a:pt x="1332" y="13"/>
                  </a:cubicBezTo>
                  <a:cubicBezTo>
                    <a:pt x="899" y="56"/>
                    <a:pt x="433" y="148"/>
                    <a:pt x="0" y="201"/>
                  </a:cubicBezTo>
                  <a:cubicBezTo>
                    <a:pt x="0" y="254"/>
                    <a:pt x="0" y="307"/>
                    <a:pt x="0" y="361"/>
                  </a:cubicBezTo>
                  <a:cubicBezTo>
                    <a:pt x="389" y="313"/>
                    <a:pt x="813" y="294"/>
                    <a:pt x="1204" y="253"/>
                  </a:cubicBezTo>
                  <a:cubicBezTo>
                    <a:pt x="1260" y="247"/>
                    <a:pt x="1312" y="232"/>
                    <a:pt x="1368" y="233"/>
                  </a:cubicBezTo>
                  <a:cubicBezTo>
                    <a:pt x="1419" y="234"/>
                    <a:pt x="1472" y="245"/>
                    <a:pt x="1524" y="253"/>
                  </a:cubicBezTo>
                  <a:cubicBezTo>
                    <a:pt x="1675" y="275"/>
                    <a:pt x="1819" y="303"/>
                    <a:pt x="1963" y="327"/>
                  </a:cubicBezTo>
                  <a:lnTo>
                    <a:pt x="1963" y="1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15" name="Freeform 469"/>
            <p:cNvSpPr>
              <a:spLocks/>
            </p:cNvSpPr>
            <p:nvPr/>
          </p:nvSpPr>
          <p:spPr bwMode="gray">
            <a:xfrm>
              <a:off x="-2694" y="3135"/>
              <a:ext cx="1069" cy="329"/>
            </a:xfrm>
            <a:custGeom>
              <a:avLst/>
              <a:gdLst>
                <a:gd name="T0" fmla="*/ 1392 w 1959"/>
                <a:gd name="T1" fmla="*/ 228 h 604"/>
                <a:gd name="T2" fmla="*/ 1540 w 1959"/>
                <a:gd name="T3" fmla="*/ 300 h 604"/>
                <a:gd name="T4" fmla="*/ 1959 w 1959"/>
                <a:gd name="T5" fmla="*/ 499 h 604"/>
                <a:gd name="T6" fmla="*/ 1959 w 1959"/>
                <a:gd name="T7" fmla="*/ 332 h 604"/>
                <a:gd name="T8" fmla="*/ 1540 w 1959"/>
                <a:gd name="T9" fmla="*/ 88 h 604"/>
                <a:gd name="T10" fmla="*/ 1372 w 1959"/>
                <a:gd name="T11" fmla="*/ 12 h 604"/>
                <a:gd name="T12" fmla="*/ 0 w 1959"/>
                <a:gd name="T13" fmla="*/ 444 h 604"/>
                <a:gd name="T14" fmla="*/ 0 w 1959"/>
                <a:gd name="T15" fmla="*/ 604 h 604"/>
                <a:gd name="T16" fmla="*/ 1212 w 1959"/>
                <a:gd name="T17" fmla="*/ 272 h 604"/>
                <a:gd name="T18" fmla="*/ 1392 w 1959"/>
                <a:gd name="T19" fmla="*/ 228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59" h="604">
                  <a:moveTo>
                    <a:pt x="1392" y="228"/>
                  </a:moveTo>
                  <a:cubicBezTo>
                    <a:pt x="1435" y="232"/>
                    <a:pt x="1493" y="277"/>
                    <a:pt x="1540" y="300"/>
                  </a:cubicBezTo>
                  <a:cubicBezTo>
                    <a:pt x="1686" y="371"/>
                    <a:pt x="1817" y="437"/>
                    <a:pt x="1959" y="499"/>
                  </a:cubicBezTo>
                  <a:cubicBezTo>
                    <a:pt x="1959" y="332"/>
                    <a:pt x="1959" y="332"/>
                    <a:pt x="1959" y="332"/>
                  </a:cubicBezTo>
                  <a:cubicBezTo>
                    <a:pt x="1826" y="250"/>
                    <a:pt x="1676" y="164"/>
                    <a:pt x="1540" y="88"/>
                  </a:cubicBezTo>
                  <a:cubicBezTo>
                    <a:pt x="1496" y="63"/>
                    <a:pt x="1414" y="0"/>
                    <a:pt x="1372" y="12"/>
                  </a:cubicBezTo>
                  <a:cubicBezTo>
                    <a:pt x="931" y="133"/>
                    <a:pt x="446" y="314"/>
                    <a:pt x="0" y="444"/>
                  </a:cubicBezTo>
                  <a:cubicBezTo>
                    <a:pt x="0" y="497"/>
                    <a:pt x="0" y="550"/>
                    <a:pt x="0" y="604"/>
                  </a:cubicBezTo>
                  <a:cubicBezTo>
                    <a:pt x="386" y="493"/>
                    <a:pt x="816" y="383"/>
                    <a:pt x="1212" y="272"/>
                  </a:cubicBezTo>
                  <a:cubicBezTo>
                    <a:pt x="1258" y="259"/>
                    <a:pt x="1355" y="224"/>
                    <a:pt x="1392" y="2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16" name="Freeform 470"/>
            <p:cNvSpPr>
              <a:spLocks/>
            </p:cNvSpPr>
            <p:nvPr/>
          </p:nvSpPr>
          <p:spPr bwMode="gray">
            <a:xfrm>
              <a:off x="-2698" y="3358"/>
              <a:ext cx="1073" cy="261"/>
            </a:xfrm>
            <a:custGeom>
              <a:avLst/>
              <a:gdLst>
                <a:gd name="T0" fmla="*/ 1967 w 1967"/>
                <a:gd name="T1" fmla="*/ 237 h 479"/>
                <a:gd name="T2" fmla="*/ 1572 w 1967"/>
                <a:gd name="T3" fmla="*/ 71 h 479"/>
                <a:gd name="T4" fmla="*/ 1328 w 1967"/>
                <a:gd name="T5" fmla="*/ 15 h 479"/>
                <a:gd name="T6" fmla="*/ 1000 w 1967"/>
                <a:gd name="T7" fmla="*/ 91 h 479"/>
                <a:gd name="T8" fmla="*/ 8 w 1967"/>
                <a:gd name="T9" fmla="*/ 319 h 479"/>
                <a:gd name="T10" fmla="*/ 4 w 1967"/>
                <a:gd name="T11" fmla="*/ 479 h 479"/>
                <a:gd name="T12" fmla="*/ 1228 w 1967"/>
                <a:gd name="T13" fmla="*/ 259 h 479"/>
                <a:gd name="T14" fmla="*/ 1404 w 1967"/>
                <a:gd name="T15" fmla="*/ 227 h 479"/>
                <a:gd name="T16" fmla="*/ 1548 w 1967"/>
                <a:gd name="T17" fmla="*/ 279 h 479"/>
                <a:gd name="T18" fmla="*/ 1967 w 1967"/>
                <a:gd name="T19" fmla="*/ 415 h 479"/>
                <a:gd name="T20" fmla="*/ 1967 w 1967"/>
                <a:gd name="T21" fmla="*/ 237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67" h="479">
                  <a:moveTo>
                    <a:pt x="1967" y="237"/>
                  </a:moveTo>
                  <a:cubicBezTo>
                    <a:pt x="1831" y="185"/>
                    <a:pt x="1702" y="126"/>
                    <a:pt x="1572" y="71"/>
                  </a:cubicBezTo>
                  <a:cubicBezTo>
                    <a:pt x="1496" y="39"/>
                    <a:pt x="1427" y="0"/>
                    <a:pt x="1328" y="15"/>
                  </a:cubicBezTo>
                  <a:cubicBezTo>
                    <a:pt x="1224" y="30"/>
                    <a:pt x="1112" y="65"/>
                    <a:pt x="1000" y="91"/>
                  </a:cubicBezTo>
                  <a:cubicBezTo>
                    <a:pt x="675" y="167"/>
                    <a:pt x="318" y="254"/>
                    <a:pt x="8" y="319"/>
                  </a:cubicBezTo>
                  <a:cubicBezTo>
                    <a:pt x="0" y="366"/>
                    <a:pt x="5" y="426"/>
                    <a:pt x="4" y="479"/>
                  </a:cubicBezTo>
                  <a:cubicBezTo>
                    <a:pt x="396" y="405"/>
                    <a:pt x="828" y="332"/>
                    <a:pt x="1228" y="259"/>
                  </a:cubicBezTo>
                  <a:cubicBezTo>
                    <a:pt x="1287" y="248"/>
                    <a:pt x="1357" y="222"/>
                    <a:pt x="1404" y="227"/>
                  </a:cubicBezTo>
                  <a:cubicBezTo>
                    <a:pt x="1447" y="231"/>
                    <a:pt x="1499" y="263"/>
                    <a:pt x="1548" y="279"/>
                  </a:cubicBezTo>
                  <a:cubicBezTo>
                    <a:pt x="1693" y="327"/>
                    <a:pt x="1834" y="361"/>
                    <a:pt x="1967" y="415"/>
                  </a:cubicBezTo>
                  <a:lnTo>
                    <a:pt x="1967" y="2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17" name="Freeform 471"/>
            <p:cNvSpPr>
              <a:spLocks/>
            </p:cNvSpPr>
            <p:nvPr/>
          </p:nvSpPr>
          <p:spPr bwMode="gray">
            <a:xfrm>
              <a:off x="-2696" y="2925"/>
              <a:ext cx="1071" cy="391"/>
            </a:xfrm>
            <a:custGeom>
              <a:avLst/>
              <a:gdLst>
                <a:gd name="T0" fmla="*/ 1963 w 1963"/>
                <a:gd name="T1" fmla="*/ 412 h 716"/>
                <a:gd name="T2" fmla="*/ 1392 w 1963"/>
                <a:gd name="T3" fmla="*/ 0 h 716"/>
                <a:gd name="T4" fmla="*/ 0 w 1963"/>
                <a:gd name="T5" fmla="*/ 564 h 716"/>
                <a:gd name="T6" fmla="*/ 0 w 1963"/>
                <a:gd name="T7" fmla="*/ 716 h 716"/>
                <a:gd name="T8" fmla="*/ 1396 w 1963"/>
                <a:gd name="T9" fmla="*/ 228 h 716"/>
                <a:gd name="T10" fmla="*/ 1963 w 1963"/>
                <a:gd name="T11" fmla="*/ 594 h 716"/>
                <a:gd name="T12" fmla="*/ 1963 w 1963"/>
                <a:gd name="T13" fmla="*/ 412 h 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63" h="716">
                  <a:moveTo>
                    <a:pt x="1963" y="412"/>
                  </a:moveTo>
                  <a:cubicBezTo>
                    <a:pt x="1770" y="277"/>
                    <a:pt x="1584" y="136"/>
                    <a:pt x="1392" y="0"/>
                  </a:cubicBezTo>
                  <a:cubicBezTo>
                    <a:pt x="930" y="190"/>
                    <a:pt x="461" y="373"/>
                    <a:pt x="0" y="564"/>
                  </a:cubicBezTo>
                  <a:cubicBezTo>
                    <a:pt x="0" y="614"/>
                    <a:pt x="0" y="665"/>
                    <a:pt x="0" y="716"/>
                  </a:cubicBezTo>
                  <a:cubicBezTo>
                    <a:pt x="473" y="561"/>
                    <a:pt x="929" y="389"/>
                    <a:pt x="1396" y="228"/>
                  </a:cubicBezTo>
                  <a:cubicBezTo>
                    <a:pt x="1582" y="353"/>
                    <a:pt x="1777" y="469"/>
                    <a:pt x="1963" y="594"/>
                  </a:cubicBezTo>
                  <a:lnTo>
                    <a:pt x="1963" y="4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18" name="Freeform 472"/>
            <p:cNvSpPr>
              <a:spLocks/>
            </p:cNvSpPr>
            <p:nvPr/>
          </p:nvSpPr>
          <p:spPr bwMode="gray">
            <a:xfrm>
              <a:off x="-2698" y="2705"/>
              <a:ext cx="1074" cy="460"/>
            </a:xfrm>
            <a:custGeom>
              <a:avLst/>
              <a:gdLst>
                <a:gd name="T0" fmla="*/ 1969 w 1969"/>
                <a:gd name="T1" fmla="*/ 504 h 844"/>
                <a:gd name="T2" fmla="*/ 1398 w 1969"/>
                <a:gd name="T3" fmla="*/ 0 h 844"/>
                <a:gd name="T4" fmla="*/ 10 w 1969"/>
                <a:gd name="T5" fmla="*/ 680 h 844"/>
                <a:gd name="T6" fmla="*/ 10 w 1969"/>
                <a:gd name="T7" fmla="*/ 844 h 844"/>
                <a:gd name="T8" fmla="*/ 1398 w 1969"/>
                <a:gd name="T9" fmla="*/ 228 h 844"/>
                <a:gd name="T10" fmla="*/ 1926 w 1969"/>
                <a:gd name="T11" fmla="*/ 644 h 844"/>
                <a:gd name="T12" fmla="*/ 1969 w 1969"/>
                <a:gd name="T13" fmla="*/ 675 h 844"/>
                <a:gd name="T14" fmla="*/ 1969 w 1969"/>
                <a:gd name="T15" fmla="*/ 504 h 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69" h="844">
                  <a:moveTo>
                    <a:pt x="1969" y="504"/>
                  </a:moveTo>
                  <a:cubicBezTo>
                    <a:pt x="1781" y="333"/>
                    <a:pt x="1591" y="164"/>
                    <a:pt x="1398" y="0"/>
                  </a:cubicBezTo>
                  <a:cubicBezTo>
                    <a:pt x="932" y="223"/>
                    <a:pt x="476" y="456"/>
                    <a:pt x="10" y="680"/>
                  </a:cubicBezTo>
                  <a:cubicBezTo>
                    <a:pt x="9" y="731"/>
                    <a:pt x="0" y="795"/>
                    <a:pt x="10" y="844"/>
                  </a:cubicBezTo>
                  <a:cubicBezTo>
                    <a:pt x="470" y="636"/>
                    <a:pt x="934" y="432"/>
                    <a:pt x="1398" y="228"/>
                  </a:cubicBezTo>
                  <a:cubicBezTo>
                    <a:pt x="1565" y="346"/>
                    <a:pt x="1748" y="516"/>
                    <a:pt x="1926" y="644"/>
                  </a:cubicBezTo>
                  <a:cubicBezTo>
                    <a:pt x="1937" y="652"/>
                    <a:pt x="1953" y="665"/>
                    <a:pt x="1969" y="675"/>
                  </a:cubicBezTo>
                  <a:lnTo>
                    <a:pt x="1969" y="5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19" name="Freeform 473"/>
            <p:cNvSpPr>
              <a:spLocks/>
            </p:cNvSpPr>
            <p:nvPr/>
          </p:nvSpPr>
          <p:spPr bwMode="gray">
            <a:xfrm>
              <a:off x="-2694" y="2501"/>
              <a:ext cx="1071" cy="526"/>
            </a:xfrm>
            <a:custGeom>
              <a:avLst/>
              <a:gdLst>
                <a:gd name="T0" fmla="*/ 1963 w 1963"/>
                <a:gd name="T1" fmla="*/ 589 h 964"/>
                <a:gd name="T2" fmla="*/ 1916 w 1963"/>
                <a:gd name="T3" fmla="*/ 536 h 964"/>
                <a:gd name="T4" fmla="*/ 1396 w 1963"/>
                <a:gd name="T5" fmla="*/ 0 h 964"/>
                <a:gd name="T6" fmla="*/ 0 w 1963"/>
                <a:gd name="T7" fmla="*/ 804 h 964"/>
                <a:gd name="T8" fmla="*/ 0 w 1963"/>
                <a:gd name="T9" fmla="*/ 964 h 964"/>
                <a:gd name="T10" fmla="*/ 1392 w 1963"/>
                <a:gd name="T11" fmla="*/ 224 h 964"/>
                <a:gd name="T12" fmla="*/ 1836 w 1963"/>
                <a:gd name="T13" fmla="*/ 644 h 964"/>
                <a:gd name="T14" fmla="*/ 1963 w 1963"/>
                <a:gd name="T15" fmla="*/ 769 h 964"/>
                <a:gd name="T16" fmla="*/ 1963 w 1963"/>
                <a:gd name="T17" fmla="*/ 589 h 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3" h="964">
                  <a:moveTo>
                    <a:pt x="1963" y="589"/>
                  </a:moveTo>
                  <a:cubicBezTo>
                    <a:pt x="1950" y="571"/>
                    <a:pt x="1933" y="555"/>
                    <a:pt x="1916" y="536"/>
                  </a:cubicBezTo>
                  <a:cubicBezTo>
                    <a:pt x="1744" y="352"/>
                    <a:pt x="1564" y="170"/>
                    <a:pt x="1396" y="0"/>
                  </a:cubicBezTo>
                  <a:cubicBezTo>
                    <a:pt x="928" y="249"/>
                    <a:pt x="468" y="541"/>
                    <a:pt x="0" y="804"/>
                  </a:cubicBezTo>
                  <a:cubicBezTo>
                    <a:pt x="0" y="857"/>
                    <a:pt x="0" y="910"/>
                    <a:pt x="0" y="964"/>
                  </a:cubicBezTo>
                  <a:cubicBezTo>
                    <a:pt x="466" y="719"/>
                    <a:pt x="923" y="466"/>
                    <a:pt x="1392" y="224"/>
                  </a:cubicBezTo>
                  <a:cubicBezTo>
                    <a:pt x="1539" y="356"/>
                    <a:pt x="1690" y="506"/>
                    <a:pt x="1836" y="644"/>
                  </a:cubicBezTo>
                  <a:cubicBezTo>
                    <a:pt x="1880" y="686"/>
                    <a:pt x="1928" y="723"/>
                    <a:pt x="1963" y="769"/>
                  </a:cubicBezTo>
                  <a:lnTo>
                    <a:pt x="1963" y="58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121" name="Rechteck 120"/>
          <p:cNvSpPr/>
          <p:nvPr>
            <p:custDataLst>
              <p:tags r:id="rId8"/>
            </p:custDataLst>
          </p:nvPr>
        </p:nvSpPr>
        <p:spPr bwMode="gray">
          <a:xfrm>
            <a:off x="4608004" y="2060896"/>
            <a:ext cx="2407353" cy="432000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46800" rIns="72000" bIns="468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/>
              <a:t>Kleine und mittlere Unternehmen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 smtClean="0">
                <a:latin typeface="Arial" panose="020B0604020202020204" pitchFamily="34" charset="0"/>
              </a:rPr>
              <a:t>(bis zu 250 Vollzeitbeschäftigte)</a:t>
            </a:r>
            <a:endParaRPr lang="de-CH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2" name="Gruppieren 606"/>
          <p:cNvGrpSpPr>
            <a:grpSpLocks/>
          </p:cNvGrpSpPr>
          <p:nvPr>
            <p:custDataLst>
              <p:tags r:id="rId9"/>
            </p:custDataLst>
          </p:nvPr>
        </p:nvGrpSpPr>
        <p:grpSpPr bwMode="gray">
          <a:xfrm>
            <a:off x="7775228" y="2129051"/>
            <a:ext cx="523003" cy="263418"/>
            <a:chOff x="272882" y="2724108"/>
            <a:chExt cx="433837" cy="218562"/>
          </a:xfrm>
          <a:solidFill>
            <a:schemeClr val="accent1"/>
          </a:solidFill>
        </p:grpSpPr>
        <p:sp>
          <p:nvSpPr>
            <p:cNvPr id="123" name="Freeform 118"/>
            <p:cNvSpPr>
              <a:spLocks/>
            </p:cNvSpPr>
            <p:nvPr/>
          </p:nvSpPr>
          <p:spPr bwMode="gray">
            <a:xfrm>
              <a:off x="379295" y="2724108"/>
              <a:ext cx="221830" cy="218556"/>
            </a:xfrm>
            <a:custGeom>
              <a:avLst/>
              <a:gdLst>
                <a:gd name="T0" fmla="*/ 105 w 256"/>
                <a:gd name="T1" fmla="*/ 6 h 253"/>
                <a:gd name="T2" fmla="*/ 173 w 256"/>
                <a:gd name="T3" fmla="*/ 21 h 253"/>
                <a:gd name="T4" fmla="*/ 187 w 256"/>
                <a:gd name="T5" fmla="*/ 93 h 253"/>
                <a:gd name="T6" fmla="*/ 161 w 256"/>
                <a:gd name="T7" fmla="*/ 159 h 253"/>
                <a:gd name="T8" fmla="*/ 237 w 256"/>
                <a:gd name="T9" fmla="*/ 197 h 253"/>
                <a:gd name="T10" fmla="*/ 252 w 256"/>
                <a:gd name="T11" fmla="*/ 252 h 253"/>
                <a:gd name="T12" fmla="*/ 4 w 256"/>
                <a:gd name="T13" fmla="*/ 253 h 253"/>
                <a:gd name="T14" fmla="*/ 15 w 256"/>
                <a:gd name="T15" fmla="*/ 199 h 253"/>
                <a:gd name="T16" fmla="*/ 87 w 256"/>
                <a:gd name="T17" fmla="*/ 172 h 253"/>
                <a:gd name="T18" fmla="*/ 90 w 256"/>
                <a:gd name="T19" fmla="*/ 148 h 253"/>
                <a:gd name="T20" fmla="*/ 66 w 256"/>
                <a:gd name="T21" fmla="*/ 55 h 253"/>
                <a:gd name="T22" fmla="*/ 105 w 256"/>
                <a:gd name="T23" fmla="*/ 6 h 25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56" h="253">
                  <a:moveTo>
                    <a:pt x="105" y="6"/>
                  </a:moveTo>
                  <a:cubicBezTo>
                    <a:pt x="128" y="0"/>
                    <a:pt x="156" y="3"/>
                    <a:pt x="173" y="21"/>
                  </a:cubicBezTo>
                  <a:cubicBezTo>
                    <a:pt x="192" y="40"/>
                    <a:pt x="192" y="69"/>
                    <a:pt x="187" y="93"/>
                  </a:cubicBezTo>
                  <a:cubicBezTo>
                    <a:pt x="182" y="117"/>
                    <a:pt x="169" y="137"/>
                    <a:pt x="161" y="159"/>
                  </a:cubicBezTo>
                  <a:cubicBezTo>
                    <a:pt x="173" y="190"/>
                    <a:pt x="213" y="183"/>
                    <a:pt x="237" y="197"/>
                  </a:cubicBezTo>
                  <a:cubicBezTo>
                    <a:pt x="256" y="209"/>
                    <a:pt x="252" y="233"/>
                    <a:pt x="252" y="252"/>
                  </a:cubicBezTo>
                  <a:cubicBezTo>
                    <a:pt x="170" y="252"/>
                    <a:pt x="87" y="252"/>
                    <a:pt x="4" y="253"/>
                  </a:cubicBezTo>
                  <a:cubicBezTo>
                    <a:pt x="2" y="235"/>
                    <a:pt x="0" y="212"/>
                    <a:pt x="15" y="199"/>
                  </a:cubicBezTo>
                  <a:cubicBezTo>
                    <a:pt x="37" y="185"/>
                    <a:pt x="67" y="189"/>
                    <a:pt x="87" y="172"/>
                  </a:cubicBezTo>
                  <a:cubicBezTo>
                    <a:pt x="94" y="166"/>
                    <a:pt x="94" y="156"/>
                    <a:pt x="90" y="148"/>
                  </a:cubicBezTo>
                  <a:cubicBezTo>
                    <a:pt x="75" y="120"/>
                    <a:pt x="62" y="88"/>
                    <a:pt x="66" y="55"/>
                  </a:cubicBezTo>
                  <a:cubicBezTo>
                    <a:pt x="69" y="33"/>
                    <a:pt x="84" y="13"/>
                    <a:pt x="105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24" name="Freeform 121"/>
            <p:cNvSpPr>
              <a:spLocks/>
            </p:cNvSpPr>
            <p:nvPr/>
          </p:nvSpPr>
          <p:spPr bwMode="gray">
            <a:xfrm>
              <a:off x="272882" y="2762584"/>
              <a:ext cx="134244" cy="179265"/>
            </a:xfrm>
            <a:custGeom>
              <a:avLst/>
              <a:gdLst>
                <a:gd name="T0" fmla="*/ 59 w 156"/>
                <a:gd name="T1" fmla="*/ 35 h 207"/>
                <a:gd name="T2" fmla="*/ 145 w 156"/>
                <a:gd name="T3" fmla="*/ 32 h 207"/>
                <a:gd name="T4" fmla="*/ 148 w 156"/>
                <a:gd name="T5" fmla="*/ 98 h 207"/>
                <a:gd name="T6" fmla="*/ 113 w 156"/>
                <a:gd name="T7" fmla="*/ 144 h 207"/>
                <a:gd name="T8" fmla="*/ 100 w 156"/>
                <a:gd name="T9" fmla="*/ 207 h 207"/>
                <a:gd name="T10" fmla="*/ 4 w 156"/>
                <a:gd name="T11" fmla="*/ 207 h 207"/>
                <a:gd name="T12" fmla="*/ 14 w 156"/>
                <a:gd name="T13" fmla="*/ 165 h 207"/>
                <a:gd name="T14" fmla="*/ 69 w 156"/>
                <a:gd name="T15" fmla="*/ 144 h 207"/>
                <a:gd name="T16" fmla="*/ 70 w 156"/>
                <a:gd name="T17" fmla="*/ 119 h 207"/>
                <a:gd name="T18" fmla="*/ 59 w 156"/>
                <a:gd name="T19" fmla="*/ 35 h 20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6" h="207">
                  <a:moveTo>
                    <a:pt x="59" y="35"/>
                  </a:moveTo>
                  <a:cubicBezTo>
                    <a:pt x="74" y="1"/>
                    <a:pt x="128" y="0"/>
                    <a:pt x="145" y="32"/>
                  </a:cubicBezTo>
                  <a:cubicBezTo>
                    <a:pt x="156" y="52"/>
                    <a:pt x="153" y="77"/>
                    <a:pt x="148" y="98"/>
                  </a:cubicBezTo>
                  <a:cubicBezTo>
                    <a:pt x="143" y="118"/>
                    <a:pt x="124" y="128"/>
                    <a:pt x="113" y="144"/>
                  </a:cubicBezTo>
                  <a:cubicBezTo>
                    <a:pt x="101" y="163"/>
                    <a:pt x="101" y="186"/>
                    <a:pt x="100" y="207"/>
                  </a:cubicBezTo>
                  <a:cubicBezTo>
                    <a:pt x="68" y="207"/>
                    <a:pt x="36" y="207"/>
                    <a:pt x="4" y="207"/>
                  </a:cubicBezTo>
                  <a:cubicBezTo>
                    <a:pt x="5" y="193"/>
                    <a:pt x="0" y="175"/>
                    <a:pt x="14" y="165"/>
                  </a:cubicBezTo>
                  <a:cubicBezTo>
                    <a:pt x="31" y="154"/>
                    <a:pt x="53" y="157"/>
                    <a:pt x="69" y="144"/>
                  </a:cubicBezTo>
                  <a:cubicBezTo>
                    <a:pt x="78" y="138"/>
                    <a:pt x="74" y="127"/>
                    <a:pt x="70" y="119"/>
                  </a:cubicBezTo>
                  <a:cubicBezTo>
                    <a:pt x="58" y="93"/>
                    <a:pt x="46" y="62"/>
                    <a:pt x="59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25" name="Freeform 122"/>
            <p:cNvSpPr>
              <a:spLocks/>
            </p:cNvSpPr>
            <p:nvPr/>
          </p:nvSpPr>
          <p:spPr bwMode="gray">
            <a:xfrm>
              <a:off x="572475" y="2763405"/>
              <a:ext cx="134244" cy="179265"/>
            </a:xfrm>
            <a:custGeom>
              <a:avLst/>
              <a:gdLst>
                <a:gd name="T0" fmla="*/ 10 w 156"/>
                <a:gd name="T1" fmla="*/ 31 h 207"/>
                <a:gd name="T2" fmla="*/ 95 w 156"/>
                <a:gd name="T3" fmla="*/ 30 h 207"/>
                <a:gd name="T4" fmla="*/ 97 w 156"/>
                <a:gd name="T5" fmla="*/ 93 h 207"/>
                <a:gd name="T6" fmla="*/ 81 w 156"/>
                <a:gd name="T7" fmla="*/ 130 h 207"/>
                <a:gd name="T8" fmla="*/ 94 w 156"/>
                <a:gd name="T9" fmla="*/ 148 h 207"/>
                <a:gd name="T10" fmla="*/ 142 w 156"/>
                <a:gd name="T11" fmla="*/ 163 h 207"/>
                <a:gd name="T12" fmla="*/ 153 w 156"/>
                <a:gd name="T13" fmla="*/ 206 h 207"/>
                <a:gd name="T14" fmla="*/ 57 w 156"/>
                <a:gd name="T15" fmla="*/ 206 h 207"/>
                <a:gd name="T16" fmla="*/ 47 w 156"/>
                <a:gd name="T17" fmla="*/ 150 h 207"/>
                <a:gd name="T18" fmla="*/ 8 w 156"/>
                <a:gd name="T19" fmla="*/ 97 h 207"/>
                <a:gd name="T20" fmla="*/ 10 w 156"/>
                <a:gd name="T21" fmla="*/ 31 h 20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56" h="207">
                  <a:moveTo>
                    <a:pt x="10" y="31"/>
                  </a:moveTo>
                  <a:cubicBezTo>
                    <a:pt x="27" y="1"/>
                    <a:pt x="77" y="0"/>
                    <a:pt x="95" y="30"/>
                  </a:cubicBezTo>
                  <a:cubicBezTo>
                    <a:pt x="107" y="49"/>
                    <a:pt x="104" y="73"/>
                    <a:pt x="97" y="93"/>
                  </a:cubicBezTo>
                  <a:cubicBezTo>
                    <a:pt x="93" y="106"/>
                    <a:pt x="85" y="117"/>
                    <a:pt x="81" y="130"/>
                  </a:cubicBezTo>
                  <a:cubicBezTo>
                    <a:pt x="79" y="138"/>
                    <a:pt x="87" y="145"/>
                    <a:pt x="94" y="148"/>
                  </a:cubicBezTo>
                  <a:cubicBezTo>
                    <a:pt x="109" y="155"/>
                    <a:pt x="127" y="155"/>
                    <a:pt x="142" y="163"/>
                  </a:cubicBezTo>
                  <a:cubicBezTo>
                    <a:pt x="156" y="173"/>
                    <a:pt x="152" y="192"/>
                    <a:pt x="153" y="206"/>
                  </a:cubicBezTo>
                  <a:cubicBezTo>
                    <a:pt x="121" y="206"/>
                    <a:pt x="89" y="207"/>
                    <a:pt x="57" y="206"/>
                  </a:cubicBezTo>
                  <a:cubicBezTo>
                    <a:pt x="54" y="187"/>
                    <a:pt x="56" y="167"/>
                    <a:pt x="47" y="150"/>
                  </a:cubicBezTo>
                  <a:cubicBezTo>
                    <a:pt x="38" y="129"/>
                    <a:pt x="14" y="120"/>
                    <a:pt x="8" y="97"/>
                  </a:cubicBezTo>
                  <a:cubicBezTo>
                    <a:pt x="4" y="76"/>
                    <a:pt x="0" y="51"/>
                    <a:pt x="10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 dirty="0"/>
            </a:p>
          </p:txBody>
        </p:sp>
      </p:grpSp>
      <p:sp>
        <p:nvSpPr>
          <p:cNvPr id="126" name="Rechteck 125"/>
          <p:cNvSpPr/>
          <p:nvPr>
            <p:custDataLst>
              <p:tags r:id="rId10"/>
            </p:custDataLst>
          </p:nvPr>
        </p:nvSpPr>
        <p:spPr bwMode="gray">
          <a:xfrm>
            <a:off x="4609263" y="2967953"/>
            <a:ext cx="2627033" cy="450000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46800" rIns="72000" bIns="468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ts val="300"/>
              </a:spcBef>
              <a:spcAft>
                <a:spcPct val="0"/>
              </a:spcAft>
            </a:pPr>
            <a:r>
              <a:rPr lang="en-GB" sz="1200" dirty="0" smtClean="0">
                <a:latin typeface="Arial" panose="020B0604020202020204" pitchFamily="34" charset="0"/>
              </a:rPr>
              <a:t>CEO/Inhaber, Geschäftsführer, CFO/Leiter Finanzen,</a:t>
            </a:r>
            <a:r>
              <a:t/>
            </a:r>
            <a:br/>
            <a:r>
              <a:rPr lang="en-GB" sz="1200" dirty="0" smtClean="0">
                <a:latin typeface="Arial" panose="020B0604020202020204" pitchFamily="34" charset="0"/>
              </a:rPr>
              <a:t>COO/Betriebsleiter</a:t>
            </a:r>
            <a:endParaRPr lang="de-CH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 bwMode="gray"/>
        <p:txBody>
          <a:bodyPr/>
          <a:lstStyle/>
          <a:p>
            <a:r>
              <a:rPr dirty="0" smtClean="0"/>
              <a:t>Projektaufbau</a:t>
            </a:r>
            <a:endParaRPr lang="de-CH" dirty="0"/>
          </a:p>
        </p:txBody>
      </p:sp>
      <p:sp>
        <p:nvSpPr>
          <p:cNvPr id="6" name="Untertitel 5"/>
          <p:cNvSpPr>
            <a:spLocks noGrp="1"/>
          </p:cNvSpPr>
          <p:nvPr>
            <p:ph type="subTitle" idx="13"/>
            <p:custDataLst>
              <p:tags r:id="rId12"/>
            </p:custDataLst>
          </p:nvPr>
        </p:nvSpPr>
        <p:spPr bwMode="gray">
          <a:xfrm>
            <a:off x="304799" y="984965"/>
            <a:ext cx="7394716" cy="318373"/>
          </a:xfrm>
        </p:spPr>
        <p:txBody>
          <a:bodyPr/>
          <a:lstStyle/>
          <a:p>
            <a:r>
              <a:rPr dirty="0" smtClean="0"/>
              <a:t>Hauptrisiken für kleine und mittlere Unternehmen 2016</a:t>
            </a:r>
            <a:endParaRPr lang="de-CH" dirty="0">
              <a:solidFill>
                <a:srgbClr val="FF0000"/>
              </a:solidFill>
            </a:endParaRPr>
          </a:p>
        </p:txBody>
      </p:sp>
      <p:sp>
        <p:nvSpPr>
          <p:cNvPr id="7" name="Rechteck 6"/>
          <p:cNvSpPr/>
          <p:nvPr>
            <p:custDataLst>
              <p:tags r:id="rId13"/>
            </p:custDataLst>
          </p:nvPr>
        </p:nvSpPr>
        <p:spPr bwMode="gray">
          <a:xfrm>
            <a:off x="359532" y="1520825"/>
            <a:ext cx="4176152" cy="287995"/>
          </a:xfrm>
          <a:prstGeom prst="rect">
            <a:avLst/>
          </a:prstGeom>
          <a:solidFill>
            <a:srgbClr val="000066"/>
          </a:solidFill>
          <a:ln w="31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0000" tIns="46800" rIns="90000" bIns="468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70000" indent="-2700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</a:rPr>
              <a:t>Methode</a:t>
            </a:r>
          </a:p>
        </p:txBody>
      </p:sp>
      <p:sp>
        <p:nvSpPr>
          <p:cNvPr id="68" name="Rechteck 67"/>
          <p:cNvSpPr/>
          <p:nvPr>
            <p:custDataLst>
              <p:tags r:id="rId14"/>
            </p:custDataLst>
          </p:nvPr>
        </p:nvSpPr>
        <p:spPr bwMode="gray">
          <a:xfrm>
            <a:off x="359532" y="1808820"/>
            <a:ext cx="4176152" cy="2160240"/>
          </a:xfrm>
          <a:prstGeom prst="rect">
            <a:avLst/>
          </a:prstGeom>
          <a:noFill/>
          <a:ln w="31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46800" rIns="72000" bIns="4680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270000" indent="-270000" algn="ctr" fontAlgn="base">
              <a:spcBef>
                <a:spcPct val="0"/>
              </a:spcBef>
              <a:spcAft>
                <a:spcPct val="0"/>
              </a:spcAft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3" name="Gruppieren 72"/>
          <p:cNvGrpSpPr/>
          <p:nvPr>
            <p:custDataLst>
              <p:tags r:id="rId15"/>
            </p:custDataLst>
          </p:nvPr>
        </p:nvGrpSpPr>
        <p:grpSpPr bwMode="gray">
          <a:xfrm>
            <a:off x="3306585" y="2796109"/>
            <a:ext cx="432000" cy="360000"/>
            <a:chOff x="-1044624" y="2597590"/>
            <a:chExt cx="455165" cy="385995"/>
          </a:xfrm>
          <a:solidFill>
            <a:schemeClr val="accent1"/>
          </a:solidFill>
        </p:grpSpPr>
        <p:sp>
          <p:nvSpPr>
            <p:cNvPr id="74" name="Freeform 94"/>
            <p:cNvSpPr>
              <a:spLocks noEditPoints="1"/>
            </p:cNvSpPr>
            <p:nvPr>
              <p:custDataLst>
                <p:tags r:id="rId39"/>
              </p:custDataLst>
            </p:nvPr>
          </p:nvSpPr>
          <p:spPr bwMode="gray">
            <a:xfrm>
              <a:off x="-972616" y="2597590"/>
              <a:ext cx="383157" cy="385995"/>
            </a:xfrm>
            <a:custGeom>
              <a:avLst/>
              <a:gdLst>
                <a:gd name="T0" fmla="*/ 166 w 497"/>
                <a:gd name="T1" fmla="*/ 32 h 499"/>
                <a:gd name="T2" fmla="*/ 282 w 497"/>
                <a:gd name="T3" fmla="*/ 8 h 499"/>
                <a:gd name="T4" fmla="*/ 354 w 497"/>
                <a:gd name="T5" fmla="*/ 60 h 499"/>
                <a:gd name="T6" fmla="*/ 370 w 497"/>
                <a:gd name="T7" fmla="*/ 156 h 499"/>
                <a:gd name="T8" fmla="*/ 326 w 497"/>
                <a:gd name="T9" fmla="*/ 284 h 499"/>
                <a:gd name="T10" fmla="*/ 319 w 497"/>
                <a:gd name="T11" fmla="*/ 323 h 499"/>
                <a:gd name="T12" fmla="*/ 347 w 497"/>
                <a:gd name="T13" fmla="*/ 351 h 499"/>
                <a:gd name="T14" fmla="*/ 443 w 497"/>
                <a:gd name="T15" fmla="*/ 379 h 499"/>
                <a:gd name="T16" fmla="*/ 489 w 497"/>
                <a:gd name="T17" fmla="*/ 418 h 499"/>
                <a:gd name="T18" fmla="*/ 495 w 497"/>
                <a:gd name="T19" fmla="*/ 497 h 499"/>
                <a:gd name="T20" fmla="*/ 280 w 497"/>
                <a:gd name="T21" fmla="*/ 497 h 499"/>
                <a:gd name="T22" fmla="*/ 265 w 497"/>
                <a:gd name="T23" fmla="*/ 422 h 499"/>
                <a:gd name="T24" fmla="*/ 232 w 497"/>
                <a:gd name="T25" fmla="*/ 422 h 499"/>
                <a:gd name="T26" fmla="*/ 219 w 497"/>
                <a:gd name="T27" fmla="*/ 489 h 499"/>
                <a:gd name="T28" fmla="*/ 211 w 497"/>
                <a:gd name="T29" fmla="*/ 497 h 499"/>
                <a:gd name="T30" fmla="*/ 3 w 497"/>
                <a:gd name="T31" fmla="*/ 497 h 499"/>
                <a:gd name="T32" fmla="*/ 8 w 497"/>
                <a:gd name="T33" fmla="*/ 417 h 499"/>
                <a:gd name="T34" fmla="*/ 56 w 497"/>
                <a:gd name="T35" fmla="*/ 378 h 499"/>
                <a:gd name="T36" fmla="*/ 152 w 497"/>
                <a:gd name="T37" fmla="*/ 350 h 499"/>
                <a:gd name="T38" fmla="*/ 180 w 497"/>
                <a:gd name="T39" fmla="*/ 316 h 499"/>
                <a:gd name="T40" fmla="*/ 165 w 497"/>
                <a:gd name="T41" fmla="*/ 272 h 499"/>
                <a:gd name="T42" fmla="*/ 125 w 497"/>
                <a:gd name="T43" fmla="*/ 132 h 499"/>
                <a:gd name="T44" fmla="*/ 166 w 497"/>
                <a:gd name="T45" fmla="*/ 32 h 499"/>
                <a:gd name="T46" fmla="*/ 219 w 497"/>
                <a:gd name="T47" fmla="*/ 365 h 499"/>
                <a:gd name="T48" fmla="*/ 237 w 497"/>
                <a:gd name="T49" fmla="*/ 403 h 499"/>
                <a:gd name="T50" fmla="*/ 261 w 497"/>
                <a:gd name="T51" fmla="*/ 403 h 499"/>
                <a:gd name="T52" fmla="*/ 279 w 497"/>
                <a:gd name="T53" fmla="*/ 365 h 499"/>
                <a:gd name="T54" fmla="*/ 219 w 497"/>
                <a:gd name="T55" fmla="*/ 365 h 499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497" h="499">
                  <a:moveTo>
                    <a:pt x="166" y="32"/>
                  </a:moveTo>
                  <a:cubicBezTo>
                    <a:pt x="198" y="6"/>
                    <a:pt x="242" y="0"/>
                    <a:pt x="282" y="8"/>
                  </a:cubicBezTo>
                  <a:cubicBezTo>
                    <a:pt x="312" y="15"/>
                    <a:pt x="339" y="33"/>
                    <a:pt x="354" y="60"/>
                  </a:cubicBezTo>
                  <a:cubicBezTo>
                    <a:pt x="370" y="89"/>
                    <a:pt x="374" y="123"/>
                    <a:pt x="370" y="156"/>
                  </a:cubicBezTo>
                  <a:cubicBezTo>
                    <a:pt x="364" y="201"/>
                    <a:pt x="347" y="244"/>
                    <a:pt x="326" y="284"/>
                  </a:cubicBezTo>
                  <a:cubicBezTo>
                    <a:pt x="320" y="296"/>
                    <a:pt x="314" y="310"/>
                    <a:pt x="319" y="323"/>
                  </a:cubicBezTo>
                  <a:cubicBezTo>
                    <a:pt x="323" y="337"/>
                    <a:pt x="335" y="345"/>
                    <a:pt x="347" y="351"/>
                  </a:cubicBezTo>
                  <a:cubicBezTo>
                    <a:pt x="378" y="366"/>
                    <a:pt x="411" y="370"/>
                    <a:pt x="443" y="379"/>
                  </a:cubicBezTo>
                  <a:cubicBezTo>
                    <a:pt x="463" y="385"/>
                    <a:pt x="483" y="397"/>
                    <a:pt x="489" y="418"/>
                  </a:cubicBezTo>
                  <a:cubicBezTo>
                    <a:pt x="497" y="443"/>
                    <a:pt x="495" y="470"/>
                    <a:pt x="495" y="497"/>
                  </a:cubicBezTo>
                  <a:cubicBezTo>
                    <a:pt x="423" y="497"/>
                    <a:pt x="352" y="497"/>
                    <a:pt x="280" y="497"/>
                  </a:cubicBezTo>
                  <a:cubicBezTo>
                    <a:pt x="274" y="472"/>
                    <a:pt x="271" y="447"/>
                    <a:pt x="265" y="422"/>
                  </a:cubicBezTo>
                  <a:cubicBezTo>
                    <a:pt x="254" y="422"/>
                    <a:pt x="243" y="422"/>
                    <a:pt x="232" y="422"/>
                  </a:cubicBezTo>
                  <a:cubicBezTo>
                    <a:pt x="228" y="444"/>
                    <a:pt x="224" y="466"/>
                    <a:pt x="219" y="489"/>
                  </a:cubicBezTo>
                  <a:cubicBezTo>
                    <a:pt x="219" y="493"/>
                    <a:pt x="216" y="499"/>
                    <a:pt x="211" y="497"/>
                  </a:cubicBezTo>
                  <a:cubicBezTo>
                    <a:pt x="141" y="497"/>
                    <a:pt x="72" y="497"/>
                    <a:pt x="3" y="497"/>
                  </a:cubicBezTo>
                  <a:cubicBezTo>
                    <a:pt x="3" y="470"/>
                    <a:pt x="0" y="443"/>
                    <a:pt x="8" y="417"/>
                  </a:cubicBezTo>
                  <a:cubicBezTo>
                    <a:pt x="15" y="396"/>
                    <a:pt x="36" y="384"/>
                    <a:pt x="56" y="378"/>
                  </a:cubicBezTo>
                  <a:cubicBezTo>
                    <a:pt x="88" y="370"/>
                    <a:pt x="122" y="365"/>
                    <a:pt x="152" y="350"/>
                  </a:cubicBezTo>
                  <a:cubicBezTo>
                    <a:pt x="165" y="343"/>
                    <a:pt x="179" y="332"/>
                    <a:pt x="180" y="316"/>
                  </a:cubicBezTo>
                  <a:cubicBezTo>
                    <a:pt x="181" y="300"/>
                    <a:pt x="172" y="286"/>
                    <a:pt x="165" y="272"/>
                  </a:cubicBezTo>
                  <a:cubicBezTo>
                    <a:pt x="143" y="229"/>
                    <a:pt x="126" y="181"/>
                    <a:pt x="125" y="132"/>
                  </a:cubicBezTo>
                  <a:cubicBezTo>
                    <a:pt x="125" y="95"/>
                    <a:pt x="137" y="57"/>
                    <a:pt x="166" y="32"/>
                  </a:cubicBezTo>
                  <a:close/>
                  <a:moveTo>
                    <a:pt x="219" y="365"/>
                  </a:moveTo>
                  <a:cubicBezTo>
                    <a:pt x="225" y="378"/>
                    <a:pt x="231" y="390"/>
                    <a:pt x="237" y="403"/>
                  </a:cubicBezTo>
                  <a:cubicBezTo>
                    <a:pt x="245" y="403"/>
                    <a:pt x="253" y="403"/>
                    <a:pt x="261" y="403"/>
                  </a:cubicBezTo>
                  <a:cubicBezTo>
                    <a:pt x="267" y="390"/>
                    <a:pt x="273" y="378"/>
                    <a:pt x="279" y="365"/>
                  </a:cubicBezTo>
                  <a:cubicBezTo>
                    <a:pt x="259" y="365"/>
                    <a:pt x="239" y="365"/>
                    <a:pt x="219" y="365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75" name="Freeform 100"/>
            <p:cNvSpPr>
              <a:spLocks noEditPoints="1"/>
            </p:cNvSpPr>
            <p:nvPr>
              <p:custDataLst>
                <p:tags r:id="rId40"/>
              </p:custDataLst>
            </p:nvPr>
          </p:nvSpPr>
          <p:spPr bwMode="gray">
            <a:xfrm rot="571511">
              <a:off x="-1044624" y="2650622"/>
              <a:ext cx="180020" cy="212812"/>
            </a:xfrm>
            <a:custGeom>
              <a:avLst/>
              <a:gdLst>
                <a:gd name="T0" fmla="*/ 75 w 153"/>
                <a:gd name="T1" fmla="*/ 57 h 180"/>
                <a:gd name="T2" fmla="*/ 58 w 153"/>
                <a:gd name="T3" fmla="*/ 67 h 180"/>
                <a:gd name="T4" fmla="*/ 36 w 153"/>
                <a:gd name="T5" fmla="*/ 69 h 180"/>
                <a:gd name="T6" fmla="*/ 76 w 153"/>
                <a:gd name="T7" fmla="*/ 138 h 180"/>
                <a:gd name="T8" fmla="*/ 89 w 153"/>
                <a:gd name="T9" fmla="*/ 121 h 180"/>
                <a:gd name="T10" fmla="*/ 106 w 153"/>
                <a:gd name="T11" fmla="*/ 111 h 180"/>
                <a:gd name="T12" fmla="*/ 140 w 153"/>
                <a:gd name="T13" fmla="*/ 160 h 180"/>
                <a:gd name="T14" fmla="*/ 126 w 153"/>
                <a:gd name="T15" fmla="*/ 171 h 180"/>
                <a:gd name="T16" fmla="*/ 91 w 153"/>
                <a:gd name="T17" fmla="*/ 179 h 180"/>
                <a:gd name="T18" fmla="*/ 57 w 153"/>
                <a:gd name="T19" fmla="*/ 170 h 180"/>
                <a:gd name="T20" fmla="*/ 29 w 153"/>
                <a:gd name="T21" fmla="*/ 145 h 180"/>
                <a:gd name="T22" fmla="*/ 16 w 153"/>
                <a:gd name="T23" fmla="*/ 125 h 180"/>
                <a:gd name="T24" fmla="*/ 7 w 153"/>
                <a:gd name="T25" fmla="*/ 107 h 180"/>
                <a:gd name="T26" fmla="*/ 1 w 153"/>
                <a:gd name="T27" fmla="*/ 79 h 180"/>
                <a:gd name="T28" fmla="*/ 2 w 153"/>
                <a:gd name="T29" fmla="*/ 52 h 180"/>
                <a:gd name="T30" fmla="*/ 13 w 153"/>
                <a:gd name="T31" fmla="*/ 28 h 180"/>
                <a:gd name="T32" fmla="*/ 33 w 153"/>
                <a:gd name="T33" fmla="*/ 10 h 180"/>
                <a:gd name="T34" fmla="*/ 49 w 153"/>
                <a:gd name="T35" fmla="*/ 3 h 180"/>
                <a:gd name="T36" fmla="*/ 75 w 153"/>
                <a:gd name="T37" fmla="*/ 57 h 180"/>
                <a:gd name="T38" fmla="*/ 90 w 153"/>
                <a:gd name="T39" fmla="*/ 46 h 180"/>
                <a:gd name="T40" fmla="*/ 84 w 153"/>
                <a:gd name="T41" fmla="*/ 53 h 180"/>
                <a:gd name="T42" fmla="*/ 59 w 153"/>
                <a:gd name="T43" fmla="*/ 1 h 180"/>
                <a:gd name="T44" fmla="*/ 69 w 153"/>
                <a:gd name="T45" fmla="*/ 0 h 180"/>
                <a:gd name="T46" fmla="*/ 90 w 153"/>
                <a:gd name="T47" fmla="*/ 46 h 180"/>
                <a:gd name="T48" fmla="*/ 153 w 153"/>
                <a:gd name="T49" fmla="*/ 147 h 180"/>
                <a:gd name="T50" fmla="*/ 148 w 153"/>
                <a:gd name="T51" fmla="*/ 155 h 180"/>
                <a:gd name="T52" fmla="*/ 115 w 153"/>
                <a:gd name="T53" fmla="*/ 108 h 180"/>
                <a:gd name="T54" fmla="*/ 124 w 153"/>
                <a:gd name="T55" fmla="*/ 105 h 180"/>
                <a:gd name="T56" fmla="*/ 153 w 153"/>
                <a:gd name="T57" fmla="*/ 147 h 18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53" h="180">
                  <a:moveTo>
                    <a:pt x="75" y="57"/>
                  </a:moveTo>
                  <a:cubicBezTo>
                    <a:pt x="70" y="62"/>
                    <a:pt x="64" y="65"/>
                    <a:pt x="58" y="67"/>
                  </a:cubicBezTo>
                  <a:cubicBezTo>
                    <a:pt x="52" y="69"/>
                    <a:pt x="45" y="70"/>
                    <a:pt x="36" y="69"/>
                  </a:cubicBezTo>
                  <a:cubicBezTo>
                    <a:pt x="35" y="100"/>
                    <a:pt x="48" y="123"/>
                    <a:pt x="76" y="138"/>
                  </a:cubicBezTo>
                  <a:cubicBezTo>
                    <a:pt x="80" y="131"/>
                    <a:pt x="84" y="125"/>
                    <a:pt x="89" y="121"/>
                  </a:cubicBezTo>
                  <a:cubicBezTo>
                    <a:pt x="93" y="117"/>
                    <a:pt x="99" y="114"/>
                    <a:pt x="106" y="111"/>
                  </a:cubicBezTo>
                  <a:cubicBezTo>
                    <a:pt x="140" y="160"/>
                    <a:pt x="140" y="160"/>
                    <a:pt x="140" y="160"/>
                  </a:cubicBezTo>
                  <a:cubicBezTo>
                    <a:pt x="137" y="164"/>
                    <a:pt x="133" y="167"/>
                    <a:pt x="126" y="171"/>
                  </a:cubicBezTo>
                  <a:cubicBezTo>
                    <a:pt x="114" y="177"/>
                    <a:pt x="102" y="180"/>
                    <a:pt x="91" y="179"/>
                  </a:cubicBezTo>
                  <a:cubicBezTo>
                    <a:pt x="79" y="179"/>
                    <a:pt x="68" y="176"/>
                    <a:pt x="57" y="170"/>
                  </a:cubicBezTo>
                  <a:cubicBezTo>
                    <a:pt x="47" y="164"/>
                    <a:pt x="37" y="155"/>
                    <a:pt x="29" y="145"/>
                  </a:cubicBezTo>
                  <a:cubicBezTo>
                    <a:pt x="24" y="138"/>
                    <a:pt x="20" y="132"/>
                    <a:pt x="16" y="125"/>
                  </a:cubicBezTo>
                  <a:cubicBezTo>
                    <a:pt x="12" y="119"/>
                    <a:pt x="9" y="113"/>
                    <a:pt x="7" y="107"/>
                  </a:cubicBezTo>
                  <a:cubicBezTo>
                    <a:pt x="4" y="97"/>
                    <a:pt x="1" y="88"/>
                    <a:pt x="1" y="79"/>
                  </a:cubicBezTo>
                  <a:cubicBezTo>
                    <a:pt x="0" y="70"/>
                    <a:pt x="0" y="61"/>
                    <a:pt x="2" y="52"/>
                  </a:cubicBezTo>
                  <a:cubicBezTo>
                    <a:pt x="4" y="44"/>
                    <a:pt x="8" y="36"/>
                    <a:pt x="13" y="28"/>
                  </a:cubicBezTo>
                  <a:cubicBezTo>
                    <a:pt x="18" y="21"/>
                    <a:pt x="25" y="15"/>
                    <a:pt x="33" y="10"/>
                  </a:cubicBezTo>
                  <a:cubicBezTo>
                    <a:pt x="39" y="7"/>
                    <a:pt x="45" y="4"/>
                    <a:pt x="49" y="3"/>
                  </a:cubicBezTo>
                  <a:cubicBezTo>
                    <a:pt x="59" y="23"/>
                    <a:pt x="68" y="41"/>
                    <a:pt x="75" y="57"/>
                  </a:cubicBezTo>
                  <a:close/>
                  <a:moveTo>
                    <a:pt x="90" y="46"/>
                  </a:moveTo>
                  <a:cubicBezTo>
                    <a:pt x="84" y="53"/>
                    <a:pt x="84" y="53"/>
                    <a:pt x="84" y="53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69" y="0"/>
                    <a:pt x="69" y="0"/>
                    <a:pt x="69" y="0"/>
                  </a:cubicBezTo>
                  <a:lnTo>
                    <a:pt x="90" y="46"/>
                  </a:lnTo>
                  <a:close/>
                  <a:moveTo>
                    <a:pt x="153" y="147"/>
                  </a:moveTo>
                  <a:cubicBezTo>
                    <a:pt x="148" y="155"/>
                    <a:pt x="148" y="155"/>
                    <a:pt x="148" y="155"/>
                  </a:cubicBezTo>
                  <a:cubicBezTo>
                    <a:pt x="115" y="108"/>
                    <a:pt x="115" y="108"/>
                    <a:pt x="115" y="108"/>
                  </a:cubicBezTo>
                  <a:cubicBezTo>
                    <a:pt x="124" y="105"/>
                    <a:pt x="124" y="105"/>
                    <a:pt x="124" y="105"/>
                  </a:cubicBezTo>
                  <a:lnTo>
                    <a:pt x="153" y="147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endParaRPr lang="en-CA" dirty="0"/>
            </a:p>
          </p:txBody>
        </p:sp>
      </p:grpSp>
      <p:grpSp>
        <p:nvGrpSpPr>
          <p:cNvPr id="76" name="Gruppieren 75"/>
          <p:cNvGrpSpPr/>
          <p:nvPr>
            <p:custDataLst>
              <p:tags r:id="rId16"/>
            </p:custDataLst>
          </p:nvPr>
        </p:nvGrpSpPr>
        <p:grpSpPr bwMode="gray">
          <a:xfrm>
            <a:off x="3300946" y="2042324"/>
            <a:ext cx="432000" cy="360000"/>
            <a:chOff x="-1044624" y="2597590"/>
            <a:chExt cx="455165" cy="385995"/>
          </a:xfrm>
          <a:solidFill>
            <a:schemeClr val="accent1"/>
          </a:solidFill>
        </p:grpSpPr>
        <p:sp>
          <p:nvSpPr>
            <p:cNvPr id="77" name="Freeform 94"/>
            <p:cNvSpPr>
              <a:spLocks noEditPoints="1"/>
            </p:cNvSpPr>
            <p:nvPr>
              <p:custDataLst>
                <p:tags r:id="rId37"/>
              </p:custDataLst>
            </p:nvPr>
          </p:nvSpPr>
          <p:spPr bwMode="gray">
            <a:xfrm>
              <a:off x="-972616" y="2597590"/>
              <a:ext cx="383157" cy="385995"/>
            </a:xfrm>
            <a:custGeom>
              <a:avLst/>
              <a:gdLst>
                <a:gd name="T0" fmla="*/ 166 w 497"/>
                <a:gd name="T1" fmla="*/ 32 h 499"/>
                <a:gd name="T2" fmla="*/ 282 w 497"/>
                <a:gd name="T3" fmla="*/ 8 h 499"/>
                <a:gd name="T4" fmla="*/ 354 w 497"/>
                <a:gd name="T5" fmla="*/ 60 h 499"/>
                <a:gd name="T6" fmla="*/ 370 w 497"/>
                <a:gd name="T7" fmla="*/ 156 h 499"/>
                <a:gd name="T8" fmla="*/ 326 w 497"/>
                <a:gd name="T9" fmla="*/ 284 h 499"/>
                <a:gd name="T10" fmla="*/ 319 w 497"/>
                <a:gd name="T11" fmla="*/ 323 h 499"/>
                <a:gd name="T12" fmla="*/ 347 w 497"/>
                <a:gd name="T13" fmla="*/ 351 h 499"/>
                <a:gd name="T14" fmla="*/ 443 w 497"/>
                <a:gd name="T15" fmla="*/ 379 h 499"/>
                <a:gd name="T16" fmla="*/ 489 w 497"/>
                <a:gd name="T17" fmla="*/ 418 h 499"/>
                <a:gd name="T18" fmla="*/ 495 w 497"/>
                <a:gd name="T19" fmla="*/ 497 h 499"/>
                <a:gd name="T20" fmla="*/ 280 w 497"/>
                <a:gd name="T21" fmla="*/ 497 h 499"/>
                <a:gd name="T22" fmla="*/ 265 w 497"/>
                <a:gd name="T23" fmla="*/ 422 h 499"/>
                <a:gd name="T24" fmla="*/ 232 w 497"/>
                <a:gd name="T25" fmla="*/ 422 h 499"/>
                <a:gd name="T26" fmla="*/ 219 w 497"/>
                <a:gd name="T27" fmla="*/ 489 h 499"/>
                <a:gd name="T28" fmla="*/ 211 w 497"/>
                <a:gd name="T29" fmla="*/ 497 h 499"/>
                <a:gd name="T30" fmla="*/ 3 w 497"/>
                <a:gd name="T31" fmla="*/ 497 h 499"/>
                <a:gd name="T32" fmla="*/ 8 w 497"/>
                <a:gd name="T33" fmla="*/ 417 h 499"/>
                <a:gd name="T34" fmla="*/ 56 w 497"/>
                <a:gd name="T35" fmla="*/ 378 h 499"/>
                <a:gd name="T36" fmla="*/ 152 w 497"/>
                <a:gd name="T37" fmla="*/ 350 h 499"/>
                <a:gd name="T38" fmla="*/ 180 w 497"/>
                <a:gd name="T39" fmla="*/ 316 h 499"/>
                <a:gd name="T40" fmla="*/ 165 w 497"/>
                <a:gd name="T41" fmla="*/ 272 h 499"/>
                <a:gd name="T42" fmla="*/ 125 w 497"/>
                <a:gd name="T43" fmla="*/ 132 h 499"/>
                <a:gd name="T44" fmla="*/ 166 w 497"/>
                <a:gd name="T45" fmla="*/ 32 h 499"/>
                <a:gd name="T46" fmla="*/ 219 w 497"/>
                <a:gd name="T47" fmla="*/ 365 h 499"/>
                <a:gd name="T48" fmla="*/ 237 w 497"/>
                <a:gd name="T49" fmla="*/ 403 h 499"/>
                <a:gd name="T50" fmla="*/ 261 w 497"/>
                <a:gd name="T51" fmla="*/ 403 h 499"/>
                <a:gd name="T52" fmla="*/ 279 w 497"/>
                <a:gd name="T53" fmla="*/ 365 h 499"/>
                <a:gd name="T54" fmla="*/ 219 w 497"/>
                <a:gd name="T55" fmla="*/ 365 h 499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497" h="499">
                  <a:moveTo>
                    <a:pt x="166" y="32"/>
                  </a:moveTo>
                  <a:cubicBezTo>
                    <a:pt x="198" y="6"/>
                    <a:pt x="242" y="0"/>
                    <a:pt x="282" y="8"/>
                  </a:cubicBezTo>
                  <a:cubicBezTo>
                    <a:pt x="312" y="15"/>
                    <a:pt x="339" y="33"/>
                    <a:pt x="354" y="60"/>
                  </a:cubicBezTo>
                  <a:cubicBezTo>
                    <a:pt x="370" y="89"/>
                    <a:pt x="374" y="123"/>
                    <a:pt x="370" y="156"/>
                  </a:cubicBezTo>
                  <a:cubicBezTo>
                    <a:pt x="364" y="201"/>
                    <a:pt x="347" y="244"/>
                    <a:pt x="326" y="284"/>
                  </a:cubicBezTo>
                  <a:cubicBezTo>
                    <a:pt x="320" y="296"/>
                    <a:pt x="314" y="310"/>
                    <a:pt x="319" y="323"/>
                  </a:cubicBezTo>
                  <a:cubicBezTo>
                    <a:pt x="323" y="337"/>
                    <a:pt x="335" y="345"/>
                    <a:pt x="347" y="351"/>
                  </a:cubicBezTo>
                  <a:cubicBezTo>
                    <a:pt x="378" y="366"/>
                    <a:pt x="411" y="370"/>
                    <a:pt x="443" y="379"/>
                  </a:cubicBezTo>
                  <a:cubicBezTo>
                    <a:pt x="463" y="385"/>
                    <a:pt x="483" y="397"/>
                    <a:pt x="489" y="418"/>
                  </a:cubicBezTo>
                  <a:cubicBezTo>
                    <a:pt x="497" y="443"/>
                    <a:pt x="495" y="470"/>
                    <a:pt x="495" y="497"/>
                  </a:cubicBezTo>
                  <a:cubicBezTo>
                    <a:pt x="423" y="497"/>
                    <a:pt x="352" y="497"/>
                    <a:pt x="280" y="497"/>
                  </a:cubicBezTo>
                  <a:cubicBezTo>
                    <a:pt x="274" y="472"/>
                    <a:pt x="271" y="447"/>
                    <a:pt x="265" y="422"/>
                  </a:cubicBezTo>
                  <a:cubicBezTo>
                    <a:pt x="254" y="422"/>
                    <a:pt x="243" y="422"/>
                    <a:pt x="232" y="422"/>
                  </a:cubicBezTo>
                  <a:cubicBezTo>
                    <a:pt x="228" y="444"/>
                    <a:pt x="224" y="466"/>
                    <a:pt x="219" y="489"/>
                  </a:cubicBezTo>
                  <a:cubicBezTo>
                    <a:pt x="219" y="493"/>
                    <a:pt x="216" y="499"/>
                    <a:pt x="211" y="497"/>
                  </a:cubicBezTo>
                  <a:cubicBezTo>
                    <a:pt x="141" y="497"/>
                    <a:pt x="72" y="497"/>
                    <a:pt x="3" y="497"/>
                  </a:cubicBezTo>
                  <a:cubicBezTo>
                    <a:pt x="3" y="470"/>
                    <a:pt x="0" y="443"/>
                    <a:pt x="8" y="417"/>
                  </a:cubicBezTo>
                  <a:cubicBezTo>
                    <a:pt x="15" y="396"/>
                    <a:pt x="36" y="384"/>
                    <a:pt x="56" y="378"/>
                  </a:cubicBezTo>
                  <a:cubicBezTo>
                    <a:pt x="88" y="370"/>
                    <a:pt x="122" y="365"/>
                    <a:pt x="152" y="350"/>
                  </a:cubicBezTo>
                  <a:cubicBezTo>
                    <a:pt x="165" y="343"/>
                    <a:pt x="179" y="332"/>
                    <a:pt x="180" y="316"/>
                  </a:cubicBezTo>
                  <a:cubicBezTo>
                    <a:pt x="181" y="300"/>
                    <a:pt x="172" y="286"/>
                    <a:pt x="165" y="272"/>
                  </a:cubicBezTo>
                  <a:cubicBezTo>
                    <a:pt x="143" y="229"/>
                    <a:pt x="126" y="181"/>
                    <a:pt x="125" y="132"/>
                  </a:cubicBezTo>
                  <a:cubicBezTo>
                    <a:pt x="125" y="95"/>
                    <a:pt x="137" y="57"/>
                    <a:pt x="166" y="32"/>
                  </a:cubicBezTo>
                  <a:close/>
                  <a:moveTo>
                    <a:pt x="219" y="365"/>
                  </a:moveTo>
                  <a:cubicBezTo>
                    <a:pt x="225" y="378"/>
                    <a:pt x="231" y="390"/>
                    <a:pt x="237" y="403"/>
                  </a:cubicBezTo>
                  <a:cubicBezTo>
                    <a:pt x="245" y="403"/>
                    <a:pt x="253" y="403"/>
                    <a:pt x="261" y="403"/>
                  </a:cubicBezTo>
                  <a:cubicBezTo>
                    <a:pt x="267" y="390"/>
                    <a:pt x="273" y="378"/>
                    <a:pt x="279" y="365"/>
                  </a:cubicBezTo>
                  <a:cubicBezTo>
                    <a:pt x="259" y="365"/>
                    <a:pt x="239" y="365"/>
                    <a:pt x="219" y="365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78" name="Freeform 100"/>
            <p:cNvSpPr>
              <a:spLocks noEditPoints="1"/>
            </p:cNvSpPr>
            <p:nvPr>
              <p:custDataLst>
                <p:tags r:id="rId38"/>
              </p:custDataLst>
            </p:nvPr>
          </p:nvSpPr>
          <p:spPr bwMode="gray">
            <a:xfrm rot="571511">
              <a:off x="-1044624" y="2650622"/>
              <a:ext cx="180020" cy="212812"/>
            </a:xfrm>
            <a:custGeom>
              <a:avLst/>
              <a:gdLst>
                <a:gd name="T0" fmla="*/ 75 w 153"/>
                <a:gd name="T1" fmla="*/ 57 h 180"/>
                <a:gd name="T2" fmla="*/ 58 w 153"/>
                <a:gd name="T3" fmla="*/ 67 h 180"/>
                <a:gd name="T4" fmla="*/ 36 w 153"/>
                <a:gd name="T5" fmla="*/ 69 h 180"/>
                <a:gd name="T6" fmla="*/ 76 w 153"/>
                <a:gd name="T7" fmla="*/ 138 h 180"/>
                <a:gd name="T8" fmla="*/ 89 w 153"/>
                <a:gd name="T9" fmla="*/ 121 h 180"/>
                <a:gd name="T10" fmla="*/ 106 w 153"/>
                <a:gd name="T11" fmla="*/ 111 h 180"/>
                <a:gd name="T12" fmla="*/ 140 w 153"/>
                <a:gd name="T13" fmla="*/ 160 h 180"/>
                <a:gd name="T14" fmla="*/ 126 w 153"/>
                <a:gd name="T15" fmla="*/ 171 h 180"/>
                <a:gd name="T16" fmla="*/ 91 w 153"/>
                <a:gd name="T17" fmla="*/ 179 h 180"/>
                <a:gd name="T18" fmla="*/ 57 w 153"/>
                <a:gd name="T19" fmla="*/ 170 h 180"/>
                <a:gd name="T20" fmla="*/ 29 w 153"/>
                <a:gd name="T21" fmla="*/ 145 h 180"/>
                <a:gd name="T22" fmla="*/ 16 w 153"/>
                <a:gd name="T23" fmla="*/ 125 h 180"/>
                <a:gd name="T24" fmla="*/ 7 w 153"/>
                <a:gd name="T25" fmla="*/ 107 h 180"/>
                <a:gd name="T26" fmla="*/ 1 w 153"/>
                <a:gd name="T27" fmla="*/ 79 h 180"/>
                <a:gd name="T28" fmla="*/ 2 w 153"/>
                <a:gd name="T29" fmla="*/ 52 h 180"/>
                <a:gd name="T30" fmla="*/ 13 w 153"/>
                <a:gd name="T31" fmla="*/ 28 h 180"/>
                <a:gd name="T32" fmla="*/ 33 w 153"/>
                <a:gd name="T33" fmla="*/ 10 h 180"/>
                <a:gd name="T34" fmla="*/ 49 w 153"/>
                <a:gd name="T35" fmla="*/ 3 h 180"/>
                <a:gd name="T36" fmla="*/ 75 w 153"/>
                <a:gd name="T37" fmla="*/ 57 h 180"/>
                <a:gd name="T38" fmla="*/ 90 w 153"/>
                <a:gd name="T39" fmla="*/ 46 h 180"/>
                <a:gd name="T40" fmla="*/ 84 w 153"/>
                <a:gd name="T41" fmla="*/ 53 h 180"/>
                <a:gd name="T42" fmla="*/ 59 w 153"/>
                <a:gd name="T43" fmla="*/ 1 h 180"/>
                <a:gd name="T44" fmla="*/ 69 w 153"/>
                <a:gd name="T45" fmla="*/ 0 h 180"/>
                <a:gd name="T46" fmla="*/ 90 w 153"/>
                <a:gd name="T47" fmla="*/ 46 h 180"/>
                <a:gd name="T48" fmla="*/ 153 w 153"/>
                <a:gd name="T49" fmla="*/ 147 h 180"/>
                <a:gd name="T50" fmla="*/ 148 w 153"/>
                <a:gd name="T51" fmla="*/ 155 h 180"/>
                <a:gd name="T52" fmla="*/ 115 w 153"/>
                <a:gd name="T53" fmla="*/ 108 h 180"/>
                <a:gd name="T54" fmla="*/ 124 w 153"/>
                <a:gd name="T55" fmla="*/ 105 h 180"/>
                <a:gd name="T56" fmla="*/ 153 w 153"/>
                <a:gd name="T57" fmla="*/ 147 h 18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53" h="180">
                  <a:moveTo>
                    <a:pt x="75" y="57"/>
                  </a:moveTo>
                  <a:cubicBezTo>
                    <a:pt x="70" y="62"/>
                    <a:pt x="64" y="65"/>
                    <a:pt x="58" y="67"/>
                  </a:cubicBezTo>
                  <a:cubicBezTo>
                    <a:pt x="52" y="69"/>
                    <a:pt x="45" y="70"/>
                    <a:pt x="36" y="69"/>
                  </a:cubicBezTo>
                  <a:cubicBezTo>
                    <a:pt x="35" y="100"/>
                    <a:pt x="48" y="123"/>
                    <a:pt x="76" y="138"/>
                  </a:cubicBezTo>
                  <a:cubicBezTo>
                    <a:pt x="80" y="131"/>
                    <a:pt x="84" y="125"/>
                    <a:pt x="89" y="121"/>
                  </a:cubicBezTo>
                  <a:cubicBezTo>
                    <a:pt x="93" y="117"/>
                    <a:pt x="99" y="114"/>
                    <a:pt x="106" y="111"/>
                  </a:cubicBezTo>
                  <a:cubicBezTo>
                    <a:pt x="140" y="160"/>
                    <a:pt x="140" y="160"/>
                    <a:pt x="140" y="160"/>
                  </a:cubicBezTo>
                  <a:cubicBezTo>
                    <a:pt x="137" y="164"/>
                    <a:pt x="133" y="167"/>
                    <a:pt x="126" y="171"/>
                  </a:cubicBezTo>
                  <a:cubicBezTo>
                    <a:pt x="114" y="177"/>
                    <a:pt x="102" y="180"/>
                    <a:pt x="91" y="179"/>
                  </a:cubicBezTo>
                  <a:cubicBezTo>
                    <a:pt x="79" y="179"/>
                    <a:pt x="68" y="176"/>
                    <a:pt x="57" y="170"/>
                  </a:cubicBezTo>
                  <a:cubicBezTo>
                    <a:pt x="47" y="164"/>
                    <a:pt x="37" y="155"/>
                    <a:pt x="29" y="145"/>
                  </a:cubicBezTo>
                  <a:cubicBezTo>
                    <a:pt x="24" y="138"/>
                    <a:pt x="20" y="132"/>
                    <a:pt x="16" y="125"/>
                  </a:cubicBezTo>
                  <a:cubicBezTo>
                    <a:pt x="12" y="119"/>
                    <a:pt x="9" y="113"/>
                    <a:pt x="7" y="107"/>
                  </a:cubicBezTo>
                  <a:cubicBezTo>
                    <a:pt x="4" y="97"/>
                    <a:pt x="1" y="88"/>
                    <a:pt x="1" y="79"/>
                  </a:cubicBezTo>
                  <a:cubicBezTo>
                    <a:pt x="0" y="70"/>
                    <a:pt x="0" y="61"/>
                    <a:pt x="2" y="52"/>
                  </a:cubicBezTo>
                  <a:cubicBezTo>
                    <a:pt x="4" y="44"/>
                    <a:pt x="8" y="36"/>
                    <a:pt x="13" y="28"/>
                  </a:cubicBezTo>
                  <a:cubicBezTo>
                    <a:pt x="18" y="21"/>
                    <a:pt x="25" y="15"/>
                    <a:pt x="33" y="10"/>
                  </a:cubicBezTo>
                  <a:cubicBezTo>
                    <a:pt x="39" y="7"/>
                    <a:pt x="45" y="4"/>
                    <a:pt x="49" y="3"/>
                  </a:cubicBezTo>
                  <a:cubicBezTo>
                    <a:pt x="59" y="23"/>
                    <a:pt x="68" y="41"/>
                    <a:pt x="75" y="57"/>
                  </a:cubicBezTo>
                  <a:close/>
                  <a:moveTo>
                    <a:pt x="90" y="46"/>
                  </a:moveTo>
                  <a:cubicBezTo>
                    <a:pt x="84" y="53"/>
                    <a:pt x="84" y="53"/>
                    <a:pt x="84" y="53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69" y="0"/>
                    <a:pt x="69" y="0"/>
                    <a:pt x="69" y="0"/>
                  </a:cubicBezTo>
                  <a:lnTo>
                    <a:pt x="90" y="46"/>
                  </a:lnTo>
                  <a:close/>
                  <a:moveTo>
                    <a:pt x="153" y="147"/>
                  </a:moveTo>
                  <a:cubicBezTo>
                    <a:pt x="148" y="155"/>
                    <a:pt x="148" y="155"/>
                    <a:pt x="148" y="155"/>
                  </a:cubicBezTo>
                  <a:cubicBezTo>
                    <a:pt x="115" y="108"/>
                    <a:pt x="115" y="108"/>
                    <a:pt x="115" y="108"/>
                  </a:cubicBezTo>
                  <a:cubicBezTo>
                    <a:pt x="124" y="105"/>
                    <a:pt x="124" y="105"/>
                    <a:pt x="124" y="105"/>
                  </a:cubicBezTo>
                  <a:lnTo>
                    <a:pt x="153" y="147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endParaRPr lang="en-CA" dirty="0"/>
            </a:p>
          </p:txBody>
        </p:sp>
      </p:grpSp>
      <p:grpSp>
        <p:nvGrpSpPr>
          <p:cNvPr id="79" name="Gruppieren 78"/>
          <p:cNvGrpSpPr/>
          <p:nvPr>
            <p:custDataLst>
              <p:tags r:id="rId17"/>
            </p:custDataLst>
          </p:nvPr>
        </p:nvGrpSpPr>
        <p:grpSpPr bwMode="gray">
          <a:xfrm>
            <a:off x="1714711" y="2247994"/>
            <a:ext cx="841065" cy="713251"/>
            <a:chOff x="-1044624" y="2597590"/>
            <a:chExt cx="455165" cy="385995"/>
          </a:xfrm>
        </p:grpSpPr>
        <p:sp>
          <p:nvSpPr>
            <p:cNvPr id="80" name="Freeform 94"/>
            <p:cNvSpPr>
              <a:spLocks noEditPoints="1"/>
            </p:cNvSpPr>
            <p:nvPr>
              <p:custDataLst>
                <p:tags r:id="rId35"/>
              </p:custDataLst>
            </p:nvPr>
          </p:nvSpPr>
          <p:spPr bwMode="gray">
            <a:xfrm>
              <a:off x="-972616" y="2597590"/>
              <a:ext cx="383157" cy="385995"/>
            </a:xfrm>
            <a:custGeom>
              <a:avLst/>
              <a:gdLst>
                <a:gd name="T0" fmla="*/ 166 w 497"/>
                <a:gd name="T1" fmla="*/ 32 h 499"/>
                <a:gd name="T2" fmla="*/ 282 w 497"/>
                <a:gd name="T3" fmla="*/ 8 h 499"/>
                <a:gd name="T4" fmla="*/ 354 w 497"/>
                <a:gd name="T5" fmla="*/ 60 h 499"/>
                <a:gd name="T6" fmla="*/ 370 w 497"/>
                <a:gd name="T7" fmla="*/ 156 h 499"/>
                <a:gd name="T8" fmla="*/ 326 w 497"/>
                <a:gd name="T9" fmla="*/ 284 h 499"/>
                <a:gd name="T10" fmla="*/ 319 w 497"/>
                <a:gd name="T11" fmla="*/ 323 h 499"/>
                <a:gd name="T12" fmla="*/ 347 w 497"/>
                <a:gd name="T13" fmla="*/ 351 h 499"/>
                <a:gd name="T14" fmla="*/ 443 w 497"/>
                <a:gd name="T15" fmla="*/ 379 h 499"/>
                <a:gd name="T16" fmla="*/ 489 w 497"/>
                <a:gd name="T17" fmla="*/ 418 h 499"/>
                <a:gd name="T18" fmla="*/ 495 w 497"/>
                <a:gd name="T19" fmla="*/ 497 h 499"/>
                <a:gd name="T20" fmla="*/ 280 w 497"/>
                <a:gd name="T21" fmla="*/ 497 h 499"/>
                <a:gd name="T22" fmla="*/ 265 w 497"/>
                <a:gd name="T23" fmla="*/ 422 h 499"/>
                <a:gd name="T24" fmla="*/ 232 w 497"/>
                <a:gd name="T25" fmla="*/ 422 h 499"/>
                <a:gd name="T26" fmla="*/ 219 w 497"/>
                <a:gd name="T27" fmla="*/ 489 h 499"/>
                <a:gd name="T28" fmla="*/ 211 w 497"/>
                <a:gd name="T29" fmla="*/ 497 h 499"/>
                <a:gd name="T30" fmla="*/ 3 w 497"/>
                <a:gd name="T31" fmla="*/ 497 h 499"/>
                <a:gd name="T32" fmla="*/ 8 w 497"/>
                <a:gd name="T33" fmla="*/ 417 h 499"/>
                <a:gd name="T34" fmla="*/ 56 w 497"/>
                <a:gd name="T35" fmla="*/ 378 h 499"/>
                <a:gd name="T36" fmla="*/ 152 w 497"/>
                <a:gd name="T37" fmla="*/ 350 h 499"/>
                <a:gd name="T38" fmla="*/ 180 w 497"/>
                <a:gd name="T39" fmla="*/ 316 h 499"/>
                <a:gd name="T40" fmla="*/ 165 w 497"/>
                <a:gd name="T41" fmla="*/ 272 h 499"/>
                <a:gd name="T42" fmla="*/ 125 w 497"/>
                <a:gd name="T43" fmla="*/ 132 h 499"/>
                <a:gd name="T44" fmla="*/ 166 w 497"/>
                <a:gd name="T45" fmla="*/ 32 h 499"/>
                <a:gd name="T46" fmla="*/ 219 w 497"/>
                <a:gd name="T47" fmla="*/ 365 h 499"/>
                <a:gd name="T48" fmla="*/ 237 w 497"/>
                <a:gd name="T49" fmla="*/ 403 h 499"/>
                <a:gd name="T50" fmla="*/ 261 w 497"/>
                <a:gd name="T51" fmla="*/ 403 h 499"/>
                <a:gd name="T52" fmla="*/ 279 w 497"/>
                <a:gd name="T53" fmla="*/ 365 h 499"/>
                <a:gd name="T54" fmla="*/ 219 w 497"/>
                <a:gd name="T55" fmla="*/ 365 h 499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497" h="499">
                  <a:moveTo>
                    <a:pt x="166" y="32"/>
                  </a:moveTo>
                  <a:cubicBezTo>
                    <a:pt x="198" y="6"/>
                    <a:pt x="242" y="0"/>
                    <a:pt x="282" y="8"/>
                  </a:cubicBezTo>
                  <a:cubicBezTo>
                    <a:pt x="312" y="15"/>
                    <a:pt x="339" y="33"/>
                    <a:pt x="354" y="60"/>
                  </a:cubicBezTo>
                  <a:cubicBezTo>
                    <a:pt x="370" y="89"/>
                    <a:pt x="374" y="123"/>
                    <a:pt x="370" y="156"/>
                  </a:cubicBezTo>
                  <a:cubicBezTo>
                    <a:pt x="364" y="201"/>
                    <a:pt x="347" y="244"/>
                    <a:pt x="326" y="284"/>
                  </a:cubicBezTo>
                  <a:cubicBezTo>
                    <a:pt x="320" y="296"/>
                    <a:pt x="314" y="310"/>
                    <a:pt x="319" y="323"/>
                  </a:cubicBezTo>
                  <a:cubicBezTo>
                    <a:pt x="323" y="337"/>
                    <a:pt x="335" y="345"/>
                    <a:pt x="347" y="351"/>
                  </a:cubicBezTo>
                  <a:cubicBezTo>
                    <a:pt x="378" y="366"/>
                    <a:pt x="411" y="370"/>
                    <a:pt x="443" y="379"/>
                  </a:cubicBezTo>
                  <a:cubicBezTo>
                    <a:pt x="463" y="385"/>
                    <a:pt x="483" y="397"/>
                    <a:pt x="489" y="418"/>
                  </a:cubicBezTo>
                  <a:cubicBezTo>
                    <a:pt x="497" y="443"/>
                    <a:pt x="495" y="470"/>
                    <a:pt x="495" y="497"/>
                  </a:cubicBezTo>
                  <a:cubicBezTo>
                    <a:pt x="423" y="497"/>
                    <a:pt x="352" y="497"/>
                    <a:pt x="280" y="497"/>
                  </a:cubicBezTo>
                  <a:cubicBezTo>
                    <a:pt x="274" y="472"/>
                    <a:pt x="271" y="447"/>
                    <a:pt x="265" y="422"/>
                  </a:cubicBezTo>
                  <a:cubicBezTo>
                    <a:pt x="254" y="422"/>
                    <a:pt x="243" y="422"/>
                    <a:pt x="232" y="422"/>
                  </a:cubicBezTo>
                  <a:cubicBezTo>
                    <a:pt x="228" y="444"/>
                    <a:pt x="224" y="466"/>
                    <a:pt x="219" y="489"/>
                  </a:cubicBezTo>
                  <a:cubicBezTo>
                    <a:pt x="219" y="493"/>
                    <a:pt x="216" y="499"/>
                    <a:pt x="211" y="497"/>
                  </a:cubicBezTo>
                  <a:cubicBezTo>
                    <a:pt x="141" y="497"/>
                    <a:pt x="72" y="497"/>
                    <a:pt x="3" y="497"/>
                  </a:cubicBezTo>
                  <a:cubicBezTo>
                    <a:pt x="3" y="470"/>
                    <a:pt x="0" y="443"/>
                    <a:pt x="8" y="417"/>
                  </a:cubicBezTo>
                  <a:cubicBezTo>
                    <a:pt x="15" y="396"/>
                    <a:pt x="36" y="384"/>
                    <a:pt x="56" y="378"/>
                  </a:cubicBezTo>
                  <a:cubicBezTo>
                    <a:pt x="88" y="370"/>
                    <a:pt x="122" y="365"/>
                    <a:pt x="152" y="350"/>
                  </a:cubicBezTo>
                  <a:cubicBezTo>
                    <a:pt x="165" y="343"/>
                    <a:pt x="179" y="332"/>
                    <a:pt x="180" y="316"/>
                  </a:cubicBezTo>
                  <a:cubicBezTo>
                    <a:pt x="181" y="300"/>
                    <a:pt x="172" y="286"/>
                    <a:pt x="165" y="272"/>
                  </a:cubicBezTo>
                  <a:cubicBezTo>
                    <a:pt x="143" y="229"/>
                    <a:pt x="126" y="181"/>
                    <a:pt x="125" y="132"/>
                  </a:cubicBezTo>
                  <a:cubicBezTo>
                    <a:pt x="125" y="95"/>
                    <a:pt x="137" y="57"/>
                    <a:pt x="166" y="32"/>
                  </a:cubicBezTo>
                  <a:close/>
                  <a:moveTo>
                    <a:pt x="219" y="365"/>
                  </a:moveTo>
                  <a:cubicBezTo>
                    <a:pt x="225" y="378"/>
                    <a:pt x="231" y="390"/>
                    <a:pt x="237" y="403"/>
                  </a:cubicBezTo>
                  <a:cubicBezTo>
                    <a:pt x="245" y="403"/>
                    <a:pt x="253" y="403"/>
                    <a:pt x="261" y="403"/>
                  </a:cubicBezTo>
                  <a:cubicBezTo>
                    <a:pt x="267" y="390"/>
                    <a:pt x="273" y="378"/>
                    <a:pt x="279" y="365"/>
                  </a:cubicBezTo>
                  <a:cubicBezTo>
                    <a:pt x="259" y="365"/>
                    <a:pt x="239" y="365"/>
                    <a:pt x="219" y="36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92" name="Freeform 100"/>
            <p:cNvSpPr>
              <a:spLocks noEditPoints="1"/>
            </p:cNvSpPr>
            <p:nvPr>
              <p:custDataLst>
                <p:tags r:id="rId36"/>
              </p:custDataLst>
            </p:nvPr>
          </p:nvSpPr>
          <p:spPr bwMode="gray">
            <a:xfrm rot="571511">
              <a:off x="-1044624" y="2650622"/>
              <a:ext cx="180020" cy="212812"/>
            </a:xfrm>
            <a:custGeom>
              <a:avLst/>
              <a:gdLst>
                <a:gd name="T0" fmla="*/ 75 w 153"/>
                <a:gd name="T1" fmla="*/ 57 h 180"/>
                <a:gd name="T2" fmla="*/ 58 w 153"/>
                <a:gd name="T3" fmla="*/ 67 h 180"/>
                <a:gd name="T4" fmla="*/ 36 w 153"/>
                <a:gd name="T5" fmla="*/ 69 h 180"/>
                <a:gd name="T6" fmla="*/ 76 w 153"/>
                <a:gd name="T7" fmla="*/ 138 h 180"/>
                <a:gd name="T8" fmla="*/ 89 w 153"/>
                <a:gd name="T9" fmla="*/ 121 h 180"/>
                <a:gd name="T10" fmla="*/ 106 w 153"/>
                <a:gd name="T11" fmla="*/ 111 h 180"/>
                <a:gd name="T12" fmla="*/ 140 w 153"/>
                <a:gd name="T13" fmla="*/ 160 h 180"/>
                <a:gd name="T14" fmla="*/ 126 w 153"/>
                <a:gd name="T15" fmla="*/ 171 h 180"/>
                <a:gd name="T16" fmla="*/ 91 w 153"/>
                <a:gd name="T17" fmla="*/ 179 h 180"/>
                <a:gd name="T18" fmla="*/ 57 w 153"/>
                <a:gd name="T19" fmla="*/ 170 h 180"/>
                <a:gd name="T20" fmla="*/ 29 w 153"/>
                <a:gd name="T21" fmla="*/ 145 h 180"/>
                <a:gd name="T22" fmla="*/ 16 w 153"/>
                <a:gd name="T23" fmla="*/ 125 h 180"/>
                <a:gd name="T24" fmla="*/ 7 w 153"/>
                <a:gd name="T25" fmla="*/ 107 h 180"/>
                <a:gd name="T26" fmla="*/ 1 w 153"/>
                <a:gd name="T27" fmla="*/ 79 h 180"/>
                <a:gd name="T28" fmla="*/ 2 w 153"/>
                <a:gd name="T29" fmla="*/ 52 h 180"/>
                <a:gd name="T30" fmla="*/ 13 w 153"/>
                <a:gd name="T31" fmla="*/ 28 h 180"/>
                <a:gd name="T32" fmla="*/ 33 w 153"/>
                <a:gd name="T33" fmla="*/ 10 h 180"/>
                <a:gd name="T34" fmla="*/ 49 w 153"/>
                <a:gd name="T35" fmla="*/ 3 h 180"/>
                <a:gd name="T36" fmla="*/ 75 w 153"/>
                <a:gd name="T37" fmla="*/ 57 h 180"/>
                <a:gd name="T38" fmla="*/ 90 w 153"/>
                <a:gd name="T39" fmla="*/ 46 h 180"/>
                <a:gd name="T40" fmla="*/ 84 w 153"/>
                <a:gd name="T41" fmla="*/ 53 h 180"/>
                <a:gd name="T42" fmla="*/ 59 w 153"/>
                <a:gd name="T43" fmla="*/ 1 h 180"/>
                <a:gd name="T44" fmla="*/ 69 w 153"/>
                <a:gd name="T45" fmla="*/ 0 h 180"/>
                <a:gd name="T46" fmla="*/ 90 w 153"/>
                <a:gd name="T47" fmla="*/ 46 h 180"/>
                <a:gd name="T48" fmla="*/ 153 w 153"/>
                <a:gd name="T49" fmla="*/ 147 h 180"/>
                <a:gd name="T50" fmla="*/ 148 w 153"/>
                <a:gd name="T51" fmla="*/ 155 h 180"/>
                <a:gd name="T52" fmla="*/ 115 w 153"/>
                <a:gd name="T53" fmla="*/ 108 h 180"/>
                <a:gd name="T54" fmla="*/ 124 w 153"/>
                <a:gd name="T55" fmla="*/ 105 h 180"/>
                <a:gd name="T56" fmla="*/ 153 w 153"/>
                <a:gd name="T57" fmla="*/ 147 h 18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53" h="180">
                  <a:moveTo>
                    <a:pt x="75" y="57"/>
                  </a:moveTo>
                  <a:cubicBezTo>
                    <a:pt x="70" y="62"/>
                    <a:pt x="64" y="65"/>
                    <a:pt x="58" y="67"/>
                  </a:cubicBezTo>
                  <a:cubicBezTo>
                    <a:pt x="52" y="69"/>
                    <a:pt x="45" y="70"/>
                    <a:pt x="36" y="69"/>
                  </a:cubicBezTo>
                  <a:cubicBezTo>
                    <a:pt x="35" y="100"/>
                    <a:pt x="48" y="123"/>
                    <a:pt x="76" y="138"/>
                  </a:cubicBezTo>
                  <a:cubicBezTo>
                    <a:pt x="80" y="131"/>
                    <a:pt x="84" y="125"/>
                    <a:pt x="89" y="121"/>
                  </a:cubicBezTo>
                  <a:cubicBezTo>
                    <a:pt x="93" y="117"/>
                    <a:pt x="99" y="114"/>
                    <a:pt x="106" y="111"/>
                  </a:cubicBezTo>
                  <a:cubicBezTo>
                    <a:pt x="140" y="160"/>
                    <a:pt x="140" y="160"/>
                    <a:pt x="140" y="160"/>
                  </a:cubicBezTo>
                  <a:cubicBezTo>
                    <a:pt x="137" y="164"/>
                    <a:pt x="133" y="167"/>
                    <a:pt x="126" y="171"/>
                  </a:cubicBezTo>
                  <a:cubicBezTo>
                    <a:pt x="114" y="177"/>
                    <a:pt x="102" y="180"/>
                    <a:pt x="91" y="179"/>
                  </a:cubicBezTo>
                  <a:cubicBezTo>
                    <a:pt x="79" y="179"/>
                    <a:pt x="68" y="176"/>
                    <a:pt x="57" y="170"/>
                  </a:cubicBezTo>
                  <a:cubicBezTo>
                    <a:pt x="47" y="164"/>
                    <a:pt x="37" y="155"/>
                    <a:pt x="29" y="145"/>
                  </a:cubicBezTo>
                  <a:cubicBezTo>
                    <a:pt x="24" y="138"/>
                    <a:pt x="20" y="132"/>
                    <a:pt x="16" y="125"/>
                  </a:cubicBezTo>
                  <a:cubicBezTo>
                    <a:pt x="12" y="119"/>
                    <a:pt x="9" y="113"/>
                    <a:pt x="7" y="107"/>
                  </a:cubicBezTo>
                  <a:cubicBezTo>
                    <a:pt x="4" y="97"/>
                    <a:pt x="1" y="88"/>
                    <a:pt x="1" y="79"/>
                  </a:cubicBezTo>
                  <a:cubicBezTo>
                    <a:pt x="0" y="70"/>
                    <a:pt x="0" y="61"/>
                    <a:pt x="2" y="52"/>
                  </a:cubicBezTo>
                  <a:cubicBezTo>
                    <a:pt x="4" y="44"/>
                    <a:pt x="8" y="36"/>
                    <a:pt x="13" y="28"/>
                  </a:cubicBezTo>
                  <a:cubicBezTo>
                    <a:pt x="18" y="21"/>
                    <a:pt x="25" y="15"/>
                    <a:pt x="33" y="10"/>
                  </a:cubicBezTo>
                  <a:cubicBezTo>
                    <a:pt x="39" y="7"/>
                    <a:pt x="45" y="4"/>
                    <a:pt x="49" y="3"/>
                  </a:cubicBezTo>
                  <a:cubicBezTo>
                    <a:pt x="59" y="23"/>
                    <a:pt x="68" y="41"/>
                    <a:pt x="75" y="57"/>
                  </a:cubicBezTo>
                  <a:close/>
                  <a:moveTo>
                    <a:pt x="90" y="46"/>
                  </a:moveTo>
                  <a:cubicBezTo>
                    <a:pt x="84" y="53"/>
                    <a:pt x="84" y="53"/>
                    <a:pt x="84" y="53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69" y="0"/>
                    <a:pt x="69" y="0"/>
                    <a:pt x="69" y="0"/>
                  </a:cubicBezTo>
                  <a:lnTo>
                    <a:pt x="90" y="46"/>
                  </a:lnTo>
                  <a:close/>
                  <a:moveTo>
                    <a:pt x="153" y="147"/>
                  </a:moveTo>
                  <a:cubicBezTo>
                    <a:pt x="148" y="155"/>
                    <a:pt x="148" y="155"/>
                    <a:pt x="148" y="155"/>
                  </a:cubicBezTo>
                  <a:cubicBezTo>
                    <a:pt x="115" y="108"/>
                    <a:pt x="115" y="108"/>
                    <a:pt x="115" y="108"/>
                  </a:cubicBezTo>
                  <a:cubicBezTo>
                    <a:pt x="124" y="105"/>
                    <a:pt x="124" y="105"/>
                    <a:pt x="124" y="105"/>
                  </a:cubicBezTo>
                  <a:lnTo>
                    <a:pt x="153" y="14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/>
            <a:lstStyle/>
            <a:p>
              <a:endParaRPr lang="en-CA" dirty="0"/>
            </a:p>
          </p:txBody>
        </p:sp>
      </p:grpSp>
      <p:cxnSp>
        <p:nvCxnSpPr>
          <p:cNvPr id="9" name="Gerade Verbindung 8"/>
          <p:cNvCxnSpPr>
            <a:stCxn id="77" idx="15"/>
            <a:endCxn id="80" idx="7"/>
          </p:cNvCxnSpPr>
          <p:nvPr>
            <p:custDataLst>
              <p:tags r:id="rId18"/>
            </p:custDataLst>
          </p:nvPr>
        </p:nvCxnSpPr>
        <p:spPr bwMode="gray">
          <a:xfrm flipH="1">
            <a:off x="2478850" y="2400881"/>
            <a:ext cx="892634" cy="388841"/>
          </a:xfrm>
          <a:prstGeom prst="line">
            <a:avLst/>
          </a:prstGeom>
          <a:solidFill>
            <a:schemeClr val="folHlink">
              <a:alpha val="50000"/>
            </a:schemeClr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Gerade Verbindung 92"/>
          <p:cNvCxnSpPr>
            <a:stCxn id="80" idx="7"/>
            <a:endCxn id="74" idx="15"/>
          </p:cNvCxnSpPr>
          <p:nvPr>
            <p:custDataLst>
              <p:tags r:id="rId19"/>
            </p:custDataLst>
          </p:nvPr>
        </p:nvCxnSpPr>
        <p:spPr bwMode="gray">
          <a:xfrm>
            <a:off x="2478850" y="2789722"/>
            <a:ext cx="898273" cy="364944"/>
          </a:xfrm>
          <a:prstGeom prst="line">
            <a:avLst/>
          </a:prstGeom>
          <a:solidFill>
            <a:schemeClr val="folHlink">
              <a:alpha val="50000"/>
            </a:schemeClr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54" name="Rechteck 153"/>
          <p:cNvSpPr/>
          <p:nvPr>
            <p:custDataLst>
              <p:tags r:id="rId20"/>
            </p:custDataLst>
          </p:nvPr>
        </p:nvSpPr>
        <p:spPr bwMode="gray">
          <a:xfrm>
            <a:off x="4608468" y="4293058"/>
            <a:ext cx="4176000" cy="2052179"/>
          </a:xfrm>
          <a:prstGeom prst="rect">
            <a:avLst/>
          </a:prstGeom>
          <a:noFill/>
          <a:ln w="31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46800" rIns="72000" bIns="4680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270000" indent="-270000" algn="ctr" fontAlgn="base">
              <a:spcBef>
                <a:spcPct val="0"/>
              </a:spcBef>
              <a:spcAft>
                <a:spcPct val="0"/>
              </a:spcAft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Rechteck 154"/>
          <p:cNvSpPr/>
          <p:nvPr>
            <p:custDataLst>
              <p:tags r:id="rId21"/>
            </p:custDataLst>
          </p:nvPr>
        </p:nvSpPr>
        <p:spPr bwMode="gray">
          <a:xfrm>
            <a:off x="4608468" y="4005064"/>
            <a:ext cx="4176000" cy="287995"/>
          </a:xfrm>
          <a:prstGeom prst="rect">
            <a:avLst/>
          </a:prstGeom>
          <a:solidFill>
            <a:srgbClr val="000066"/>
          </a:solidFill>
          <a:ln w="31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0000" tIns="46800" rIns="90000" bIns="468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70000" indent="-2700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Hervorhebung Trend 2016</a:t>
            </a:r>
            <a:endParaRPr lang="de-CH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  <p:custDataLst>
              <p:tags r:id="rId22"/>
            </p:custDataLst>
          </p:nvPr>
        </p:nvSpPr>
        <p:spPr/>
        <p:txBody>
          <a:bodyPr/>
          <a:lstStyle/>
          <a:p>
            <a:fld id="{2F5B0B8F-E14C-4F70-8AB9-5AF296774661}" type="slidenum">
              <a:rPr lang="en-GB" smtClean="0"/>
              <a:pPr/>
              <a:t>3</a:t>
            </a:fld>
            <a:endParaRPr lang="de-CH" dirty="0"/>
          </a:p>
        </p:txBody>
      </p:sp>
      <p:sp>
        <p:nvSpPr>
          <p:cNvPr id="8" name="Textfeld 7"/>
          <p:cNvSpPr txBox="1"/>
          <p:nvPr/>
        </p:nvSpPr>
        <p:spPr>
          <a:xfrm flipH="1">
            <a:off x="463570" y="5877272"/>
            <a:ext cx="3899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0000" indent="-2700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dirty="0" smtClean="0">
                <a:latin typeface="Arial" panose="020B0604020202020204" pitchFamily="34" charset="0"/>
              </a:rPr>
              <a:t>Deutschsprachiger Teil: 74 %</a:t>
            </a:r>
            <a:endParaRPr lang="de-CH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0000" indent="-2700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dirty="0">
                <a:latin typeface="Arial" panose="020B0604020202020204" pitchFamily="34" charset="0"/>
              </a:rPr>
              <a:t>Französischsprachiger Teil: 26 %</a:t>
            </a:r>
            <a:endParaRPr lang="de-CH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Rechteck 120"/>
          <p:cNvSpPr/>
          <p:nvPr>
            <p:custDataLst>
              <p:tags r:id="rId23"/>
            </p:custDataLst>
          </p:nvPr>
        </p:nvSpPr>
        <p:spPr bwMode="gray">
          <a:xfrm>
            <a:off x="791580" y="3320988"/>
            <a:ext cx="3204355" cy="432000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46800" rIns="72000" bIns="468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70000" indent="-27000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latin typeface="Arial" panose="020B0604020202020204" pitchFamily="34" charset="0"/>
              </a:rPr>
              <a:t>Computergestützte Telefoninterviews (CATI)</a:t>
            </a:r>
          </a:p>
          <a:p>
            <a:pPr marL="270000" indent="-27000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latin typeface="Arial" panose="020B0604020202020204" pitchFamily="34" charset="0"/>
              </a:rPr>
              <a:t>Durchschnittliche Dauer: 6 Minuten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de-CH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6" name="Group 89"/>
          <p:cNvGrpSpPr>
            <a:grpSpLocks noChangeAspect="1"/>
          </p:cNvGrpSpPr>
          <p:nvPr>
            <p:custDataLst>
              <p:tags r:id="rId24"/>
            </p:custDataLst>
          </p:nvPr>
        </p:nvGrpSpPr>
        <p:grpSpPr bwMode="gray">
          <a:xfrm>
            <a:off x="8089660" y="3117441"/>
            <a:ext cx="376189" cy="348130"/>
            <a:chOff x="-9813" y="-704"/>
            <a:chExt cx="4102" cy="3796"/>
          </a:xfrm>
          <a:solidFill>
            <a:schemeClr val="accent1"/>
          </a:solidFill>
        </p:grpSpPr>
        <p:sp>
          <p:nvSpPr>
            <p:cNvPr id="97" name="Freeform 90"/>
            <p:cNvSpPr>
              <a:spLocks noEditPoints="1"/>
            </p:cNvSpPr>
            <p:nvPr/>
          </p:nvSpPr>
          <p:spPr bwMode="gray">
            <a:xfrm>
              <a:off x="-9813" y="-704"/>
              <a:ext cx="4102" cy="3796"/>
            </a:xfrm>
            <a:custGeom>
              <a:avLst/>
              <a:gdLst>
                <a:gd name="T0" fmla="*/ 2048 w 2048"/>
                <a:gd name="T1" fmla="*/ 145 h 1895"/>
                <a:gd name="T2" fmla="*/ 2048 w 2048"/>
                <a:gd name="T3" fmla="*/ 241 h 1895"/>
                <a:gd name="T4" fmla="*/ 1984 w 2048"/>
                <a:gd name="T5" fmla="*/ 293 h 1895"/>
                <a:gd name="T6" fmla="*/ 1984 w 2048"/>
                <a:gd name="T7" fmla="*/ 1093 h 1895"/>
                <a:gd name="T8" fmla="*/ 1896 w 2048"/>
                <a:gd name="T9" fmla="*/ 1437 h 1895"/>
                <a:gd name="T10" fmla="*/ 1576 w 2048"/>
                <a:gd name="T11" fmla="*/ 1441 h 1895"/>
                <a:gd name="T12" fmla="*/ 1252 w 2048"/>
                <a:gd name="T13" fmla="*/ 1441 h 1895"/>
                <a:gd name="T14" fmla="*/ 1376 w 2048"/>
                <a:gd name="T15" fmla="*/ 1733 h 1895"/>
                <a:gd name="T16" fmla="*/ 1340 w 2048"/>
                <a:gd name="T17" fmla="*/ 1889 h 1895"/>
                <a:gd name="T18" fmla="*/ 1220 w 2048"/>
                <a:gd name="T19" fmla="*/ 1697 h 1895"/>
                <a:gd name="T20" fmla="*/ 1088 w 2048"/>
                <a:gd name="T21" fmla="*/ 1697 h 1895"/>
                <a:gd name="T22" fmla="*/ 1028 w 2048"/>
                <a:gd name="T23" fmla="*/ 1889 h 1895"/>
                <a:gd name="T24" fmla="*/ 960 w 2048"/>
                <a:gd name="T25" fmla="*/ 1701 h 1895"/>
                <a:gd name="T26" fmla="*/ 832 w 2048"/>
                <a:gd name="T27" fmla="*/ 1697 h 1895"/>
                <a:gd name="T28" fmla="*/ 708 w 2048"/>
                <a:gd name="T29" fmla="*/ 1889 h 1895"/>
                <a:gd name="T30" fmla="*/ 716 w 2048"/>
                <a:gd name="T31" fmla="*/ 1637 h 1895"/>
                <a:gd name="T32" fmla="*/ 800 w 2048"/>
                <a:gd name="T33" fmla="*/ 1441 h 1895"/>
                <a:gd name="T34" fmla="*/ 308 w 2048"/>
                <a:gd name="T35" fmla="*/ 1441 h 1895"/>
                <a:gd name="T36" fmla="*/ 68 w 2048"/>
                <a:gd name="T37" fmla="*/ 1353 h 1895"/>
                <a:gd name="T38" fmla="*/ 64 w 2048"/>
                <a:gd name="T39" fmla="*/ 1089 h 1895"/>
                <a:gd name="T40" fmla="*/ 64 w 2048"/>
                <a:gd name="T41" fmla="*/ 297 h 1895"/>
                <a:gd name="T42" fmla="*/ 0 w 2048"/>
                <a:gd name="T43" fmla="*/ 241 h 1895"/>
                <a:gd name="T44" fmla="*/ 0 w 2048"/>
                <a:gd name="T45" fmla="*/ 145 h 1895"/>
                <a:gd name="T46" fmla="*/ 260 w 2048"/>
                <a:gd name="T47" fmla="*/ 97 h 1895"/>
                <a:gd name="T48" fmla="*/ 892 w 2048"/>
                <a:gd name="T49" fmla="*/ 97 h 1895"/>
                <a:gd name="T50" fmla="*/ 1160 w 2048"/>
                <a:gd name="T51" fmla="*/ 97 h 1895"/>
                <a:gd name="T52" fmla="*/ 1796 w 2048"/>
                <a:gd name="T53" fmla="*/ 97 h 1895"/>
                <a:gd name="T54" fmla="*/ 2048 w 2048"/>
                <a:gd name="T55" fmla="*/ 145 h 1895"/>
                <a:gd name="T56" fmla="*/ 192 w 2048"/>
                <a:gd name="T57" fmla="*/ 301 h 1895"/>
                <a:gd name="T58" fmla="*/ 200 w 2048"/>
                <a:gd name="T59" fmla="*/ 1309 h 1895"/>
                <a:gd name="T60" fmla="*/ 1852 w 2048"/>
                <a:gd name="T61" fmla="*/ 1305 h 1895"/>
                <a:gd name="T62" fmla="*/ 1856 w 2048"/>
                <a:gd name="T63" fmla="*/ 289 h 1895"/>
                <a:gd name="T64" fmla="*/ 196 w 2048"/>
                <a:gd name="T65" fmla="*/ 289 h 1895"/>
                <a:gd name="T66" fmla="*/ 192 w 2048"/>
                <a:gd name="T67" fmla="*/ 301 h 1895"/>
                <a:gd name="T68" fmla="*/ 944 w 2048"/>
                <a:gd name="T69" fmla="*/ 1441 h 1895"/>
                <a:gd name="T70" fmla="*/ 860 w 2048"/>
                <a:gd name="T71" fmla="*/ 1633 h 1895"/>
                <a:gd name="T72" fmla="*/ 960 w 2048"/>
                <a:gd name="T73" fmla="*/ 1633 h 1895"/>
                <a:gd name="T74" fmla="*/ 952 w 2048"/>
                <a:gd name="T75" fmla="*/ 1441 h 1895"/>
                <a:gd name="T76" fmla="*/ 944 w 2048"/>
                <a:gd name="T77" fmla="*/ 1441 h 1895"/>
                <a:gd name="T78" fmla="*/ 1088 w 2048"/>
                <a:gd name="T79" fmla="*/ 1633 h 1895"/>
                <a:gd name="T80" fmla="*/ 1188 w 2048"/>
                <a:gd name="T81" fmla="*/ 1633 h 1895"/>
                <a:gd name="T82" fmla="*/ 1148 w 2048"/>
                <a:gd name="T83" fmla="*/ 1533 h 1895"/>
                <a:gd name="T84" fmla="*/ 1096 w 2048"/>
                <a:gd name="T85" fmla="*/ 1441 h 1895"/>
                <a:gd name="T86" fmla="*/ 1088 w 2048"/>
                <a:gd name="T87" fmla="*/ 1441 h 1895"/>
                <a:gd name="T88" fmla="*/ 1088 w 2048"/>
                <a:gd name="T89" fmla="*/ 1633 h 1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048" h="1895">
                  <a:moveTo>
                    <a:pt x="2048" y="145"/>
                  </a:moveTo>
                  <a:cubicBezTo>
                    <a:pt x="2048" y="177"/>
                    <a:pt x="2048" y="209"/>
                    <a:pt x="2048" y="241"/>
                  </a:cubicBezTo>
                  <a:cubicBezTo>
                    <a:pt x="2038" y="270"/>
                    <a:pt x="2015" y="285"/>
                    <a:pt x="1984" y="293"/>
                  </a:cubicBezTo>
                  <a:cubicBezTo>
                    <a:pt x="1984" y="543"/>
                    <a:pt x="1984" y="827"/>
                    <a:pt x="1984" y="1093"/>
                  </a:cubicBezTo>
                  <a:cubicBezTo>
                    <a:pt x="1984" y="1239"/>
                    <a:pt x="2010" y="1403"/>
                    <a:pt x="1896" y="1437"/>
                  </a:cubicBezTo>
                  <a:cubicBezTo>
                    <a:pt x="1815" y="1461"/>
                    <a:pt x="1671" y="1441"/>
                    <a:pt x="1576" y="1441"/>
                  </a:cubicBezTo>
                  <a:cubicBezTo>
                    <a:pt x="1465" y="1441"/>
                    <a:pt x="1358" y="1441"/>
                    <a:pt x="1252" y="1441"/>
                  </a:cubicBezTo>
                  <a:cubicBezTo>
                    <a:pt x="1275" y="1524"/>
                    <a:pt x="1334" y="1636"/>
                    <a:pt x="1376" y="1733"/>
                  </a:cubicBezTo>
                  <a:cubicBezTo>
                    <a:pt x="1402" y="1793"/>
                    <a:pt x="1436" y="1894"/>
                    <a:pt x="1340" y="1889"/>
                  </a:cubicBezTo>
                  <a:cubicBezTo>
                    <a:pt x="1257" y="1885"/>
                    <a:pt x="1262" y="1753"/>
                    <a:pt x="1220" y="1697"/>
                  </a:cubicBezTo>
                  <a:cubicBezTo>
                    <a:pt x="1176" y="1697"/>
                    <a:pt x="1132" y="1697"/>
                    <a:pt x="1088" y="1697"/>
                  </a:cubicBezTo>
                  <a:cubicBezTo>
                    <a:pt x="1086" y="1787"/>
                    <a:pt x="1107" y="1885"/>
                    <a:pt x="1028" y="1889"/>
                  </a:cubicBezTo>
                  <a:cubicBezTo>
                    <a:pt x="946" y="1893"/>
                    <a:pt x="959" y="1796"/>
                    <a:pt x="960" y="1701"/>
                  </a:cubicBezTo>
                  <a:cubicBezTo>
                    <a:pt x="925" y="1692"/>
                    <a:pt x="873" y="1700"/>
                    <a:pt x="832" y="1697"/>
                  </a:cubicBezTo>
                  <a:cubicBezTo>
                    <a:pt x="783" y="1749"/>
                    <a:pt x="793" y="1885"/>
                    <a:pt x="708" y="1889"/>
                  </a:cubicBezTo>
                  <a:cubicBezTo>
                    <a:pt x="572" y="1895"/>
                    <a:pt x="692" y="1690"/>
                    <a:pt x="716" y="1637"/>
                  </a:cubicBezTo>
                  <a:cubicBezTo>
                    <a:pt x="749" y="1563"/>
                    <a:pt x="778" y="1498"/>
                    <a:pt x="800" y="1441"/>
                  </a:cubicBezTo>
                  <a:cubicBezTo>
                    <a:pt x="651" y="1441"/>
                    <a:pt x="471" y="1441"/>
                    <a:pt x="308" y="1441"/>
                  </a:cubicBezTo>
                  <a:cubicBezTo>
                    <a:pt x="188" y="1441"/>
                    <a:pt x="94" y="1442"/>
                    <a:pt x="68" y="1353"/>
                  </a:cubicBezTo>
                  <a:cubicBezTo>
                    <a:pt x="48" y="1286"/>
                    <a:pt x="64" y="1168"/>
                    <a:pt x="64" y="1089"/>
                  </a:cubicBezTo>
                  <a:cubicBezTo>
                    <a:pt x="64" y="826"/>
                    <a:pt x="64" y="557"/>
                    <a:pt x="64" y="297"/>
                  </a:cubicBezTo>
                  <a:cubicBezTo>
                    <a:pt x="40" y="281"/>
                    <a:pt x="8" y="273"/>
                    <a:pt x="0" y="241"/>
                  </a:cubicBezTo>
                  <a:cubicBezTo>
                    <a:pt x="0" y="209"/>
                    <a:pt x="0" y="177"/>
                    <a:pt x="0" y="145"/>
                  </a:cubicBezTo>
                  <a:cubicBezTo>
                    <a:pt x="26" y="72"/>
                    <a:pt x="158" y="97"/>
                    <a:pt x="260" y="97"/>
                  </a:cubicBezTo>
                  <a:cubicBezTo>
                    <a:pt x="469" y="97"/>
                    <a:pt x="698" y="97"/>
                    <a:pt x="892" y="97"/>
                  </a:cubicBezTo>
                  <a:cubicBezTo>
                    <a:pt x="893" y="0"/>
                    <a:pt x="1156" y="7"/>
                    <a:pt x="1160" y="97"/>
                  </a:cubicBezTo>
                  <a:cubicBezTo>
                    <a:pt x="1351" y="97"/>
                    <a:pt x="1592" y="97"/>
                    <a:pt x="1796" y="97"/>
                  </a:cubicBezTo>
                  <a:cubicBezTo>
                    <a:pt x="1895" y="97"/>
                    <a:pt x="2031" y="74"/>
                    <a:pt x="2048" y="145"/>
                  </a:cubicBezTo>
                  <a:close/>
                  <a:moveTo>
                    <a:pt x="192" y="301"/>
                  </a:moveTo>
                  <a:cubicBezTo>
                    <a:pt x="197" y="634"/>
                    <a:pt x="181" y="989"/>
                    <a:pt x="200" y="1309"/>
                  </a:cubicBezTo>
                  <a:cubicBezTo>
                    <a:pt x="741" y="1313"/>
                    <a:pt x="1320" y="1321"/>
                    <a:pt x="1852" y="1305"/>
                  </a:cubicBezTo>
                  <a:cubicBezTo>
                    <a:pt x="1861" y="974"/>
                    <a:pt x="1853" y="626"/>
                    <a:pt x="1856" y="289"/>
                  </a:cubicBezTo>
                  <a:cubicBezTo>
                    <a:pt x="1303" y="289"/>
                    <a:pt x="749" y="289"/>
                    <a:pt x="196" y="289"/>
                  </a:cubicBezTo>
                  <a:cubicBezTo>
                    <a:pt x="191" y="290"/>
                    <a:pt x="192" y="295"/>
                    <a:pt x="192" y="301"/>
                  </a:cubicBezTo>
                  <a:close/>
                  <a:moveTo>
                    <a:pt x="944" y="1441"/>
                  </a:moveTo>
                  <a:cubicBezTo>
                    <a:pt x="913" y="1502"/>
                    <a:pt x="885" y="1566"/>
                    <a:pt x="860" y="1633"/>
                  </a:cubicBezTo>
                  <a:cubicBezTo>
                    <a:pt x="893" y="1633"/>
                    <a:pt x="927" y="1633"/>
                    <a:pt x="960" y="1633"/>
                  </a:cubicBezTo>
                  <a:cubicBezTo>
                    <a:pt x="955" y="1572"/>
                    <a:pt x="971" y="1489"/>
                    <a:pt x="952" y="1441"/>
                  </a:cubicBezTo>
                  <a:cubicBezTo>
                    <a:pt x="949" y="1441"/>
                    <a:pt x="947" y="1441"/>
                    <a:pt x="944" y="1441"/>
                  </a:cubicBezTo>
                  <a:close/>
                  <a:moveTo>
                    <a:pt x="1088" y="1633"/>
                  </a:moveTo>
                  <a:cubicBezTo>
                    <a:pt x="1121" y="1633"/>
                    <a:pt x="1155" y="1633"/>
                    <a:pt x="1188" y="1633"/>
                  </a:cubicBezTo>
                  <a:cubicBezTo>
                    <a:pt x="1176" y="1600"/>
                    <a:pt x="1162" y="1566"/>
                    <a:pt x="1148" y="1533"/>
                  </a:cubicBezTo>
                  <a:cubicBezTo>
                    <a:pt x="1134" y="1500"/>
                    <a:pt x="1123" y="1462"/>
                    <a:pt x="1096" y="1441"/>
                  </a:cubicBezTo>
                  <a:cubicBezTo>
                    <a:pt x="1093" y="1441"/>
                    <a:pt x="1091" y="1441"/>
                    <a:pt x="1088" y="1441"/>
                  </a:cubicBezTo>
                  <a:cubicBezTo>
                    <a:pt x="1088" y="1505"/>
                    <a:pt x="1088" y="1569"/>
                    <a:pt x="1088" y="16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8" name="Freeform 91"/>
            <p:cNvSpPr>
              <a:spLocks/>
            </p:cNvSpPr>
            <p:nvPr/>
          </p:nvSpPr>
          <p:spPr bwMode="gray">
            <a:xfrm>
              <a:off x="-9029" y="215"/>
              <a:ext cx="513" cy="513"/>
            </a:xfrm>
            <a:custGeom>
              <a:avLst/>
              <a:gdLst>
                <a:gd name="T0" fmla="*/ 124 w 256"/>
                <a:gd name="T1" fmla="*/ 68 h 256"/>
                <a:gd name="T2" fmla="*/ 204 w 256"/>
                <a:gd name="T3" fmla="*/ 0 h 256"/>
                <a:gd name="T4" fmla="*/ 256 w 256"/>
                <a:gd name="T5" fmla="*/ 48 h 256"/>
                <a:gd name="T6" fmla="*/ 184 w 256"/>
                <a:gd name="T7" fmla="*/ 124 h 256"/>
                <a:gd name="T8" fmla="*/ 256 w 256"/>
                <a:gd name="T9" fmla="*/ 204 h 256"/>
                <a:gd name="T10" fmla="*/ 208 w 256"/>
                <a:gd name="T11" fmla="*/ 256 h 256"/>
                <a:gd name="T12" fmla="*/ 128 w 256"/>
                <a:gd name="T13" fmla="*/ 184 h 256"/>
                <a:gd name="T14" fmla="*/ 52 w 256"/>
                <a:gd name="T15" fmla="*/ 256 h 256"/>
                <a:gd name="T16" fmla="*/ 0 w 256"/>
                <a:gd name="T17" fmla="*/ 208 h 256"/>
                <a:gd name="T18" fmla="*/ 72 w 256"/>
                <a:gd name="T19" fmla="*/ 132 h 256"/>
                <a:gd name="T20" fmla="*/ 0 w 256"/>
                <a:gd name="T21" fmla="*/ 52 h 256"/>
                <a:gd name="T22" fmla="*/ 48 w 256"/>
                <a:gd name="T23" fmla="*/ 0 h 256"/>
                <a:gd name="T24" fmla="*/ 124 w 256"/>
                <a:gd name="T25" fmla="*/ 68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6" h="256">
                  <a:moveTo>
                    <a:pt x="124" y="68"/>
                  </a:moveTo>
                  <a:cubicBezTo>
                    <a:pt x="157" y="52"/>
                    <a:pt x="171" y="16"/>
                    <a:pt x="204" y="0"/>
                  </a:cubicBezTo>
                  <a:cubicBezTo>
                    <a:pt x="230" y="7"/>
                    <a:pt x="243" y="27"/>
                    <a:pt x="256" y="48"/>
                  </a:cubicBezTo>
                  <a:cubicBezTo>
                    <a:pt x="238" y="79"/>
                    <a:pt x="209" y="100"/>
                    <a:pt x="184" y="124"/>
                  </a:cubicBezTo>
                  <a:cubicBezTo>
                    <a:pt x="201" y="157"/>
                    <a:pt x="236" y="174"/>
                    <a:pt x="256" y="204"/>
                  </a:cubicBezTo>
                  <a:cubicBezTo>
                    <a:pt x="249" y="230"/>
                    <a:pt x="229" y="243"/>
                    <a:pt x="208" y="256"/>
                  </a:cubicBezTo>
                  <a:cubicBezTo>
                    <a:pt x="175" y="238"/>
                    <a:pt x="158" y="205"/>
                    <a:pt x="128" y="184"/>
                  </a:cubicBezTo>
                  <a:cubicBezTo>
                    <a:pt x="100" y="206"/>
                    <a:pt x="80" y="234"/>
                    <a:pt x="52" y="256"/>
                  </a:cubicBezTo>
                  <a:cubicBezTo>
                    <a:pt x="26" y="249"/>
                    <a:pt x="13" y="229"/>
                    <a:pt x="0" y="208"/>
                  </a:cubicBezTo>
                  <a:cubicBezTo>
                    <a:pt x="18" y="177"/>
                    <a:pt x="47" y="156"/>
                    <a:pt x="72" y="132"/>
                  </a:cubicBezTo>
                  <a:cubicBezTo>
                    <a:pt x="54" y="99"/>
                    <a:pt x="21" y="82"/>
                    <a:pt x="0" y="52"/>
                  </a:cubicBezTo>
                  <a:cubicBezTo>
                    <a:pt x="7" y="26"/>
                    <a:pt x="27" y="13"/>
                    <a:pt x="48" y="0"/>
                  </a:cubicBezTo>
                  <a:cubicBezTo>
                    <a:pt x="79" y="17"/>
                    <a:pt x="97" y="47"/>
                    <a:pt x="124" y="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9" name="Freeform 92"/>
            <p:cNvSpPr>
              <a:spLocks noEditPoints="1"/>
            </p:cNvSpPr>
            <p:nvPr/>
          </p:nvSpPr>
          <p:spPr bwMode="gray">
            <a:xfrm>
              <a:off x="-8861" y="131"/>
              <a:ext cx="1496" cy="1689"/>
            </a:xfrm>
            <a:custGeom>
              <a:avLst/>
              <a:gdLst>
                <a:gd name="T0" fmla="*/ 564 w 747"/>
                <a:gd name="T1" fmla="*/ 256 h 843"/>
                <a:gd name="T2" fmla="*/ 552 w 747"/>
                <a:gd name="T3" fmla="*/ 176 h 843"/>
                <a:gd name="T4" fmla="*/ 268 w 747"/>
                <a:gd name="T5" fmla="*/ 456 h 843"/>
                <a:gd name="T6" fmla="*/ 328 w 747"/>
                <a:gd name="T7" fmla="*/ 508 h 843"/>
                <a:gd name="T8" fmla="*/ 100 w 747"/>
                <a:gd name="T9" fmla="*/ 736 h 843"/>
                <a:gd name="T10" fmla="*/ 172 w 747"/>
                <a:gd name="T11" fmla="*/ 452 h 843"/>
                <a:gd name="T12" fmla="*/ 552 w 747"/>
                <a:gd name="T13" fmla="*/ 80 h 843"/>
                <a:gd name="T14" fmla="*/ 568 w 747"/>
                <a:gd name="T15" fmla="*/ 0 h 843"/>
                <a:gd name="T16" fmla="*/ 660 w 747"/>
                <a:gd name="T17" fmla="*/ 60 h 843"/>
                <a:gd name="T18" fmla="*/ 744 w 747"/>
                <a:gd name="T19" fmla="*/ 124 h 843"/>
                <a:gd name="T20" fmla="*/ 660 w 747"/>
                <a:gd name="T21" fmla="*/ 196 h 843"/>
                <a:gd name="T22" fmla="*/ 564 w 747"/>
                <a:gd name="T23" fmla="*/ 256 h 843"/>
                <a:gd name="T24" fmla="*/ 172 w 747"/>
                <a:gd name="T25" fmla="*/ 668 h 843"/>
                <a:gd name="T26" fmla="*/ 184 w 747"/>
                <a:gd name="T27" fmla="*/ 548 h 843"/>
                <a:gd name="T28" fmla="*/ 172 w 747"/>
                <a:gd name="T29" fmla="*/ 668 h 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47" h="843">
                  <a:moveTo>
                    <a:pt x="564" y="256"/>
                  </a:moveTo>
                  <a:cubicBezTo>
                    <a:pt x="545" y="244"/>
                    <a:pt x="554" y="205"/>
                    <a:pt x="552" y="176"/>
                  </a:cubicBezTo>
                  <a:cubicBezTo>
                    <a:pt x="382" y="194"/>
                    <a:pt x="299" y="299"/>
                    <a:pt x="268" y="456"/>
                  </a:cubicBezTo>
                  <a:cubicBezTo>
                    <a:pt x="287" y="482"/>
                    <a:pt x="311" y="486"/>
                    <a:pt x="328" y="508"/>
                  </a:cubicBezTo>
                  <a:cubicBezTo>
                    <a:pt x="445" y="663"/>
                    <a:pt x="241" y="843"/>
                    <a:pt x="100" y="736"/>
                  </a:cubicBezTo>
                  <a:cubicBezTo>
                    <a:pt x="0" y="660"/>
                    <a:pt x="31" y="466"/>
                    <a:pt x="172" y="452"/>
                  </a:cubicBezTo>
                  <a:cubicBezTo>
                    <a:pt x="211" y="240"/>
                    <a:pt x="323" y="102"/>
                    <a:pt x="552" y="80"/>
                  </a:cubicBezTo>
                  <a:cubicBezTo>
                    <a:pt x="555" y="51"/>
                    <a:pt x="543" y="7"/>
                    <a:pt x="568" y="0"/>
                  </a:cubicBezTo>
                  <a:cubicBezTo>
                    <a:pt x="599" y="6"/>
                    <a:pt x="621" y="32"/>
                    <a:pt x="660" y="60"/>
                  </a:cubicBezTo>
                  <a:cubicBezTo>
                    <a:pt x="685" y="78"/>
                    <a:pt x="742" y="100"/>
                    <a:pt x="744" y="124"/>
                  </a:cubicBezTo>
                  <a:cubicBezTo>
                    <a:pt x="747" y="155"/>
                    <a:pt x="683" y="180"/>
                    <a:pt x="660" y="196"/>
                  </a:cubicBezTo>
                  <a:cubicBezTo>
                    <a:pt x="625" y="221"/>
                    <a:pt x="604" y="249"/>
                    <a:pt x="564" y="256"/>
                  </a:cubicBezTo>
                  <a:close/>
                  <a:moveTo>
                    <a:pt x="172" y="668"/>
                  </a:moveTo>
                  <a:cubicBezTo>
                    <a:pt x="274" y="707"/>
                    <a:pt x="303" y="520"/>
                    <a:pt x="184" y="548"/>
                  </a:cubicBezTo>
                  <a:cubicBezTo>
                    <a:pt x="112" y="565"/>
                    <a:pt x="138" y="655"/>
                    <a:pt x="172" y="6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00" name="Freeform 93"/>
            <p:cNvSpPr>
              <a:spLocks noEditPoints="1"/>
            </p:cNvSpPr>
            <p:nvPr/>
          </p:nvSpPr>
          <p:spPr bwMode="gray">
            <a:xfrm>
              <a:off x="-7156" y="191"/>
              <a:ext cx="751" cy="783"/>
            </a:xfrm>
            <a:custGeom>
              <a:avLst/>
              <a:gdLst>
                <a:gd name="T0" fmla="*/ 157 w 375"/>
                <a:gd name="T1" fmla="*/ 16 h 391"/>
                <a:gd name="T2" fmla="*/ 345 w 375"/>
                <a:gd name="T3" fmla="*/ 148 h 391"/>
                <a:gd name="T4" fmla="*/ 25 w 375"/>
                <a:gd name="T5" fmla="*/ 152 h 391"/>
                <a:gd name="T6" fmla="*/ 157 w 375"/>
                <a:gd name="T7" fmla="*/ 16 h 391"/>
                <a:gd name="T8" fmla="*/ 157 w 375"/>
                <a:gd name="T9" fmla="*/ 232 h 391"/>
                <a:gd name="T10" fmla="*/ 169 w 375"/>
                <a:gd name="T11" fmla="*/ 112 h 391"/>
                <a:gd name="T12" fmla="*/ 157 w 375"/>
                <a:gd name="T13" fmla="*/ 232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5" h="391">
                  <a:moveTo>
                    <a:pt x="157" y="16"/>
                  </a:moveTo>
                  <a:cubicBezTo>
                    <a:pt x="256" y="0"/>
                    <a:pt x="335" y="65"/>
                    <a:pt x="345" y="148"/>
                  </a:cubicBezTo>
                  <a:cubicBezTo>
                    <a:pt x="375" y="386"/>
                    <a:pt x="0" y="391"/>
                    <a:pt x="25" y="152"/>
                  </a:cubicBezTo>
                  <a:cubicBezTo>
                    <a:pt x="33" y="78"/>
                    <a:pt x="76" y="29"/>
                    <a:pt x="157" y="16"/>
                  </a:cubicBezTo>
                  <a:close/>
                  <a:moveTo>
                    <a:pt x="157" y="232"/>
                  </a:moveTo>
                  <a:cubicBezTo>
                    <a:pt x="259" y="271"/>
                    <a:pt x="288" y="84"/>
                    <a:pt x="169" y="112"/>
                  </a:cubicBezTo>
                  <a:cubicBezTo>
                    <a:pt x="97" y="129"/>
                    <a:pt x="123" y="219"/>
                    <a:pt x="157" y="2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01" name="Freeform 94"/>
            <p:cNvSpPr>
              <a:spLocks/>
            </p:cNvSpPr>
            <p:nvPr/>
          </p:nvSpPr>
          <p:spPr bwMode="gray">
            <a:xfrm>
              <a:off x="-7619" y="984"/>
              <a:ext cx="513" cy="513"/>
            </a:xfrm>
            <a:custGeom>
              <a:avLst/>
              <a:gdLst>
                <a:gd name="T0" fmla="*/ 128 w 256"/>
                <a:gd name="T1" fmla="*/ 68 h 256"/>
                <a:gd name="T2" fmla="*/ 204 w 256"/>
                <a:gd name="T3" fmla="*/ 0 h 256"/>
                <a:gd name="T4" fmla="*/ 256 w 256"/>
                <a:gd name="T5" fmla="*/ 48 h 256"/>
                <a:gd name="T6" fmla="*/ 184 w 256"/>
                <a:gd name="T7" fmla="*/ 124 h 256"/>
                <a:gd name="T8" fmla="*/ 256 w 256"/>
                <a:gd name="T9" fmla="*/ 204 h 256"/>
                <a:gd name="T10" fmla="*/ 208 w 256"/>
                <a:gd name="T11" fmla="*/ 256 h 256"/>
                <a:gd name="T12" fmla="*/ 128 w 256"/>
                <a:gd name="T13" fmla="*/ 184 h 256"/>
                <a:gd name="T14" fmla="*/ 52 w 256"/>
                <a:gd name="T15" fmla="*/ 256 h 256"/>
                <a:gd name="T16" fmla="*/ 0 w 256"/>
                <a:gd name="T17" fmla="*/ 208 h 256"/>
                <a:gd name="T18" fmla="*/ 72 w 256"/>
                <a:gd name="T19" fmla="*/ 128 h 256"/>
                <a:gd name="T20" fmla="*/ 0 w 256"/>
                <a:gd name="T21" fmla="*/ 52 h 256"/>
                <a:gd name="T22" fmla="*/ 48 w 256"/>
                <a:gd name="T23" fmla="*/ 0 h 256"/>
                <a:gd name="T24" fmla="*/ 128 w 256"/>
                <a:gd name="T25" fmla="*/ 68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6" h="256">
                  <a:moveTo>
                    <a:pt x="128" y="68"/>
                  </a:moveTo>
                  <a:cubicBezTo>
                    <a:pt x="157" y="49"/>
                    <a:pt x="178" y="22"/>
                    <a:pt x="204" y="0"/>
                  </a:cubicBezTo>
                  <a:cubicBezTo>
                    <a:pt x="230" y="7"/>
                    <a:pt x="243" y="27"/>
                    <a:pt x="256" y="48"/>
                  </a:cubicBezTo>
                  <a:cubicBezTo>
                    <a:pt x="238" y="79"/>
                    <a:pt x="209" y="100"/>
                    <a:pt x="184" y="124"/>
                  </a:cubicBezTo>
                  <a:cubicBezTo>
                    <a:pt x="201" y="157"/>
                    <a:pt x="236" y="173"/>
                    <a:pt x="256" y="204"/>
                  </a:cubicBezTo>
                  <a:cubicBezTo>
                    <a:pt x="249" y="230"/>
                    <a:pt x="229" y="243"/>
                    <a:pt x="208" y="256"/>
                  </a:cubicBezTo>
                  <a:cubicBezTo>
                    <a:pt x="175" y="238"/>
                    <a:pt x="158" y="205"/>
                    <a:pt x="128" y="184"/>
                  </a:cubicBezTo>
                  <a:cubicBezTo>
                    <a:pt x="100" y="206"/>
                    <a:pt x="80" y="234"/>
                    <a:pt x="52" y="256"/>
                  </a:cubicBezTo>
                  <a:cubicBezTo>
                    <a:pt x="26" y="249"/>
                    <a:pt x="13" y="229"/>
                    <a:pt x="0" y="208"/>
                  </a:cubicBezTo>
                  <a:cubicBezTo>
                    <a:pt x="18" y="175"/>
                    <a:pt x="51" y="158"/>
                    <a:pt x="72" y="128"/>
                  </a:cubicBezTo>
                  <a:cubicBezTo>
                    <a:pt x="50" y="100"/>
                    <a:pt x="22" y="80"/>
                    <a:pt x="0" y="52"/>
                  </a:cubicBezTo>
                  <a:cubicBezTo>
                    <a:pt x="7" y="26"/>
                    <a:pt x="27" y="13"/>
                    <a:pt x="48" y="0"/>
                  </a:cubicBezTo>
                  <a:cubicBezTo>
                    <a:pt x="81" y="16"/>
                    <a:pt x="97" y="50"/>
                    <a:pt x="128" y="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</p:grpSp>
      <p:sp>
        <p:nvSpPr>
          <p:cNvPr id="102" name="Freeform 94"/>
          <p:cNvSpPr>
            <a:spLocks noEditPoints="1"/>
          </p:cNvSpPr>
          <p:nvPr>
            <p:custDataLst>
              <p:tags r:id="rId25"/>
            </p:custDataLst>
          </p:nvPr>
        </p:nvSpPr>
        <p:spPr bwMode="gray">
          <a:xfrm>
            <a:off x="7358927" y="3508308"/>
            <a:ext cx="354003" cy="356625"/>
          </a:xfrm>
          <a:custGeom>
            <a:avLst/>
            <a:gdLst>
              <a:gd name="T0" fmla="*/ 166 w 497"/>
              <a:gd name="T1" fmla="*/ 32 h 499"/>
              <a:gd name="T2" fmla="*/ 282 w 497"/>
              <a:gd name="T3" fmla="*/ 8 h 499"/>
              <a:gd name="T4" fmla="*/ 354 w 497"/>
              <a:gd name="T5" fmla="*/ 60 h 499"/>
              <a:gd name="T6" fmla="*/ 370 w 497"/>
              <a:gd name="T7" fmla="*/ 156 h 499"/>
              <a:gd name="T8" fmla="*/ 326 w 497"/>
              <a:gd name="T9" fmla="*/ 284 h 499"/>
              <a:gd name="T10" fmla="*/ 319 w 497"/>
              <a:gd name="T11" fmla="*/ 323 h 499"/>
              <a:gd name="T12" fmla="*/ 347 w 497"/>
              <a:gd name="T13" fmla="*/ 351 h 499"/>
              <a:gd name="T14" fmla="*/ 443 w 497"/>
              <a:gd name="T15" fmla="*/ 379 h 499"/>
              <a:gd name="T16" fmla="*/ 489 w 497"/>
              <a:gd name="T17" fmla="*/ 418 h 499"/>
              <a:gd name="T18" fmla="*/ 495 w 497"/>
              <a:gd name="T19" fmla="*/ 497 h 499"/>
              <a:gd name="T20" fmla="*/ 280 w 497"/>
              <a:gd name="T21" fmla="*/ 497 h 499"/>
              <a:gd name="T22" fmla="*/ 265 w 497"/>
              <a:gd name="T23" fmla="*/ 422 h 499"/>
              <a:gd name="T24" fmla="*/ 232 w 497"/>
              <a:gd name="T25" fmla="*/ 422 h 499"/>
              <a:gd name="T26" fmla="*/ 219 w 497"/>
              <a:gd name="T27" fmla="*/ 489 h 499"/>
              <a:gd name="T28" fmla="*/ 211 w 497"/>
              <a:gd name="T29" fmla="*/ 497 h 499"/>
              <a:gd name="T30" fmla="*/ 3 w 497"/>
              <a:gd name="T31" fmla="*/ 497 h 499"/>
              <a:gd name="T32" fmla="*/ 8 w 497"/>
              <a:gd name="T33" fmla="*/ 417 h 499"/>
              <a:gd name="T34" fmla="*/ 56 w 497"/>
              <a:gd name="T35" fmla="*/ 378 h 499"/>
              <a:gd name="T36" fmla="*/ 152 w 497"/>
              <a:gd name="T37" fmla="*/ 350 h 499"/>
              <a:gd name="T38" fmla="*/ 180 w 497"/>
              <a:gd name="T39" fmla="*/ 316 h 499"/>
              <a:gd name="T40" fmla="*/ 165 w 497"/>
              <a:gd name="T41" fmla="*/ 272 h 499"/>
              <a:gd name="T42" fmla="*/ 125 w 497"/>
              <a:gd name="T43" fmla="*/ 132 h 499"/>
              <a:gd name="T44" fmla="*/ 166 w 497"/>
              <a:gd name="T45" fmla="*/ 32 h 499"/>
              <a:gd name="T46" fmla="*/ 219 w 497"/>
              <a:gd name="T47" fmla="*/ 365 h 499"/>
              <a:gd name="T48" fmla="*/ 237 w 497"/>
              <a:gd name="T49" fmla="*/ 403 h 499"/>
              <a:gd name="T50" fmla="*/ 261 w 497"/>
              <a:gd name="T51" fmla="*/ 403 h 499"/>
              <a:gd name="T52" fmla="*/ 279 w 497"/>
              <a:gd name="T53" fmla="*/ 365 h 499"/>
              <a:gd name="T54" fmla="*/ 219 w 497"/>
              <a:gd name="T55" fmla="*/ 365 h 499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497" h="499">
                <a:moveTo>
                  <a:pt x="166" y="32"/>
                </a:moveTo>
                <a:cubicBezTo>
                  <a:pt x="198" y="6"/>
                  <a:pt x="242" y="0"/>
                  <a:pt x="282" y="8"/>
                </a:cubicBezTo>
                <a:cubicBezTo>
                  <a:pt x="312" y="15"/>
                  <a:pt x="339" y="33"/>
                  <a:pt x="354" y="60"/>
                </a:cubicBezTo>
                <a:cubicBezTo>
                  <a:pt x="370" y="89"/>
                  <a:pt x="374" y="123"/>
                  <a:pt x="370" y="156"/>
                </a:cubicBezTo>
                <a:cubicBezTo>
                  <a:pt x="364" y="201"/>
                  <a:pt x="347" y="244"/>
                  <a:pt x="326" y="284"/>
                </a:cubicBezTo>
                <a:cubicBezTo>
                  <a:pt x="320" y="296"/>
                  <a:pt x="314" y="310"/>
                  <a:pt x="319" y="323"/>
                </a:cubicBezTo>
                <a:cubicBezTo>
                  <a:pt x="323" y="337"/>
                  <a:pt x="335" y="345"/>
                  <a:pt x="347" y="351"/>
                </a:cubicBezTo>
                <a:cubicBezTo>
                  <a:pt x="378" y="366"/>
                  <a:pt x="411" y="370"/>
                  <a:pt x="443" y="379"/>
                </a:cubicBezTo>
                <a:cubicBezTo>
                  <a:pt x="463" y="385"/>
                  <a:pt x="483" y="397"/>
                  <a:pt x="489" y="418"/>
                </a:cubicBezTo>
                <a:cubicBezTo>
                  <a:pt x="497" y="443"/>
                  <a:pt x="495" y="470"/>
                  <a:pt x="495" y="497"/>
                </a:cubicBezTo>
                <a:cubicBezTo>
                  <a:pt x="423" y="497"/>
                  <a:pt x="352" y="497"/>
                  <a:pt x="280" y="497"/>
                </a:cubicBezTo>
                <a:cubicBezTo>
                  <a:pt x="274" y="472"/>
                  <a:pt x="271" y="447"/>
                  <a:pt x="265" y="422"/>
                </a:cubicBezTo>
                <a:cubicBezTo>
                  <a:pt x="254" y="422"/>
                  <a:pt x="243" y="422"/>
                  <a:pt x="232" y="422"/>
                </a:cubicBezTo>
                <a:cubicBezTo>
                  <a:pt x="228" y="444"/>
                  <a:pt x="224" y="466"/>
                  <a:pt x="219" y="489"/>
                </a:cubicBezTo>
                <a:cubicBezTo>
                  <a:pt x="219" y="493"/>
                  <a:pt x="216" y="499"/>
                  <a:pt x="211" y="497"/>
                </a:cubicBezTo>
                <a:cubicBezTo>
                  <a:pt x="141" y="497"/>
                  <a:pt x="72" y="497"/>
                  <a:pt x="3" y="497"/>
                </a:cubicBezTo>
                <a:cubicBezTo>
                  <a:pt x="3" y="470"/>
                  <a:pt x="0" y="443"/>
                  <a:pt x="8" y="417"/>
                </a:cubicBezTo>
                <a:cubicBezTo>
                  <a:pt x="15" y="396"/>
                  <a:pt x="36" y="384"/>
                  <a:pt x="56" y="378"/>
                </a:cubicBezTo>
                <a:cubicBezTo>
                  <a:pt x="88" y="370"/>
                  <a:pt x="122" y="365"/>
                  <a:pt x="152" y="350"/>
                </a:cubicBezTo>
                <a:cubicBezTo>
                  <a:pt x="165" y="343"/>
                  <a:pt x="179" y="332"/>
                  <a:pt x="180" y="316"/>
                </a:cubicBezTo>
                <a:cubicBezTo>
                  <a:pt x="181" y="300"/>
                  <a:pt x="172" y="286"/>
                  <a:pt x="165" y="272"/>
                </a:cubicBezTo>
                <a:cubicBezTo>
                  <a:pt x="143" y="229"/>
                  <a:pt x="126" y="181"/>
                  <a:pt x="125" y="132"/>
                </a:cubicBezTo>
                <a:cubicBezTo>
                  <a:pt x="125" y="95"/>
                  <a:pt x="137" y="57"/>
                  <a:pt x="166" y="32"/>
                </a:cubicBezTo>
                <a:close/>
                <a:moveTo>
                  <a:pt x="219" y="365"/>
                </a:moveTo>
                <a:cubicBezTo>
                  <a:pt x="225" y="378"/>
                  <a:pt x="231" y="390"/>
                  <a:pt x="237" y="403"/>
                </a:cubicBezTo>
                <a:cubicBezTo>
                  <a:pt x="245" y="403"/>
                  <a:pt x="253" y="403"/>
                  <a:pt x="261" y="403"/>
                </a:cubicBezTo>
                <a:cubicBezTo>
                  <a:pt x="267" y="390"/>
                  <a:pt x="273" y="378"/>
                  <a:pt x="279" y="365"/>
                </a:cubicBezTo>
                <a:cubicBezTo>
                  <a:pt x="259" y="365"/>
                  <a:pt x="239" y="365"/>
                  <a:pt x="219" y="36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/>
          <a:lstStyle/>
          <a:p>
            <a:endParaRPr lang="en-GB" dirty="0"/>
          </a:p>
        </p:txBody>
      </p:sp>
      <p:sp>
        <p:nvSpPr>
          <p:cNvPr id="103" name="Freeform 94"/>
          <p:cNvSpPr>
            <a:spLocks noEditPoints="1"/>
          </p:cNvSpPr>
          <p:nvPr>
            <p:custDataLst>
              <p:tags r:id="rId26"/>
            </p:custDataLst>
          </p:nvPr>
        </p:nvSpPr>
        <p:spPr bwMode="gray">
          <a:xfrm>
            <a:off x="7328769" y="2872966"/>
            <a:ext cx="354003" cy="356625"/>
          </a:xfrm>
          <a:custGeom>
            <a:avLst/>
            <a:gdLst>
              <a:gd name="T0" fmla="*/ 166 w 497"/>
              <a:gd name="T1" fmla="*/ 32 h 499"/>
              <a:gd name="T2" fmla="*/ 282 w 497"/>
              <a:gd name="T3" fmla="*/ 8 h 499"/>
              <a:gd name="T4" fmla="*/ 354 w 497"/>
              <a:gd name="T5" fmla="*/ 60 h 499"/>
              <a:gd name="T6" fmla="*/ 370 w 497"/>
              <a:gd name="T7" fmla="*/ 156 h 499"/>
              <a:gd name="T8" fmla="*/ 326 w 497"/>
              <a:gd name="T9" fmla="*/ 284 h 499"/>
              <a:gd name="T10" fmla="*/ 319 w 497"/>
              <a:gd name="T11" fmla="*/ 323 h 499"/>
              <a:gd name="T12" fmla="*/ 347 w 497"/>
              <a:gd name="T13" fmla="*/ 351 h 499"/>
              <a:gd name="T14" fmla="*/ 443 w 497"/>
              <a:gd name="T15" fmla="*/ 379 h 499"/>
              <a:gd name="T16" fmla="*/ 489 w 497"/>
              <a:gd name="T17" fmla="*/ 418 h 499"/>
              <a:gd name="T18" fmla="*/ 495 w 497"/>
              <a:gd name="T19" fmla="*/ 497 h 499"/>
              <a:gd name="T20" fmla="*/ 280 w 497"/>
              <a:gd name="T21" fmla="*/ 497 h 499"/>
              <a:gd name="T22" fmla="*/ 265 w 497"/>
              <a:gd name="T23" fmla="*/ 422 h 499"/>
              <a:gd name="T24" fmla="*/ 232 w 497"/>
              <a:gd name="T25" fmla="*/ 422 h 499"/>
              <a:gd name="T26" fmla="*/ 219 w 497"/>
              <a:gd name="T27" fmla="*/ 489 h 499"/>
              <a:gd name="T28" fmla="*/ 211 w 497"/>
              <a:gd name="T29" fmla="*/ 497 h 499"/>
              <a:gd name="T30" fmla="*/ 3 w 497"/>
              <a:gd name="T31" fmla="*/ 497 h 499"/>
              <a:gd name="T32" fmla="*/ 8 w 497"/>
              <a:gd name="T33" fmla="*/ 417 h 499"/>
              <a:gd name="T34" fmla="*/ 56 w 497"/>
              <a:gd name="T35" fmla="*/ 378 h 499"/>
              <a:gd name="T36" fmla="*/ 152 w 497"/>
              <a:gd name="T37" fmla="*/ 350 h 499"/>
              <a:gd name="T38" fmla="*/ 180 w 497"/>
              <a:gd name="T39" fmla="*/ 316 h 499"/>
              <a:gd name="T40" fmla="*/ 165 w 497"/>
              <a:gd name="T41" fmla="*/ 272 h 499"/>
              <a:gd name="T42" fmla="*/ 125 w 497"/>
              <a:gd name="T43" fmla="*/ 132 h 499"/>
              <a:gd name="T44" fmla="*/ 166 w 497"/>
              <a:gd name="T45" fmla="*/ 32 h 499"/>
              <a:gd name="T46" fmla="*/ 219 w 497"/>
              <a:gd name="T47" fmla="*/ 365 h 499"/>
              <a:gd name="T48" fmla="*/ 237 w 497"/>
              <a:gd name="T49" fmla="*/ 403 h 499"/>
              <a:gd name="T50" fmla="*/ 261 w 497"/>
              <a:gd name="T51" fmla="*/ 403 h 499"/>
              <a:gd name="T52" fmla="*/ 279 w 497"/>
              <a:gd name="T53" fmla="*/ 365 h 499"/>
              <a:gd name="T54" fmla="*/ 219 w 497"/>
              <a:gd name="T55" fmla="*/ 365 h 499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497" h="499">
                <a:moveTo>
                  <a:pt x="166" y="32"/>
                </a:moveTo>
                <a:cubicBezTo>
                  <a:pt x="198" y="6"/>
                  <a:pt x="242" y="0"/>
                  <a:pt x="282" y="8"/>
                </a:cubicBezTo>
                <a:cubicBezTo>
                  <a:pt x="312" y="15"/>
                  <a:pt x="339" y="33"/>
                  <a:pt x="354" y="60"/>
                </a:cubicBezTo>
                <a:cubicBezTo>
                  <a:pt x="370" y="89"/>
                  <a:pt x="374" y="123"/>
                  <a:pt x="370" y="156"/>
                </a:cubicBezTo>
                <a:cubicBezTo>
                  <a:pt x="364" y="201"/>
                  <a:pt x="347" y="244"/>
                  <a:pt x="326" y="284"/>
                </a:cubicBezTo>
                <a:cubicBezTo>
                  <a:pt x="320" y="296"/>
                  <a:pt x="314" y="310"/>
                  <a:pt x="319" y="323"/>
                </a:cubicBezTo>
                <a:cubicBezTo>
                  <a:pt x="323" y="337"/>
                  <a:pt x="335" y="345"/>
                  <a:pt x="347" y="351"/>
                </a:cubicBezTo>
                <a:cubicBezTo>
                  <a:pt x="378" y="366"/>
                  <a:pt x="411" y="370"/>
                  <a:pt x="443" y="379"/>
                </a:cubicBezTo>
                <a:cubicBezTo>
                  <a:pt x="463" y="385"/>
                  <a:pt x="483" y="397"/>
                  <a:pt x="489" y="418"/>
                </a:cubicBezTo>
                <a:cubicBezTo>
                  <a:pt x="497" y="443"/>
                  <a:pt x="495" y="470"/>
                  <a:pt x="495" y="497"/>
                </a:cubicBezTo>
                <a:cubicBezTo>
                  <a:pt x="423" y="497"/>
                  <a:pt x="352" y="497"/>
                  <a:pt x="280" y="497"/>
                </a:cubicBezTo>
                <a:cubicBezTo>
                  <a:pt x="274" y="472"/>
                  <a:pt x="271" y="447"/>
                  <a:pt x="265" y="422"/>
                </a:cubicBezTo>
                <a:cubicBezTo>
                  <a:pt x="254" y="422"/>
                  <a:pt x="243" y="422"/>
                  <a:pt x="232" y="422"/>
                </a:cubicBezTo>
                <a:cubicBezTo>
                  <a:pt x="228" y="444"/>
                  <a:pt x="224" y="466"/>
                  <a:pt x="219" y="489"/>
                </a:cubicBezTo>
                <a:cubicBezTo>
                  <a:pt x="219" y="493"/>
                  <a:pt x="216" y="499"/>
                  <a:pt x="211" y="497"/>
                </a:cubicBezTo>
                <a:cubicBezTo>
                  <a:pt x="141" y="497"/>
                  <a:pt x="72" y="497"/>
                  <a:pt x="3" y="497"/>
                </a:cubicBezTo>
                <a:cubicBezTo>
                  <a:pt x="3" y="470"/>
                  <a:pt x="0" y="443"/>
                  <a:pt x="8" y="417"/>
                </a:cubicBezTo>
                <a:cubicBezTo>
                  <a:pt x="15" y="396"/>
                  <a:pt x="36" y="384"/>
                  <a:pt x="56" y="378"/>
                </a:cubicBezTo>
                <a:cubicBezTo>
                  <a:pt x="88" y="370"/>
                  <a:pt x="122" y="365"/>
                  <a:pt x="152" y="350"/>
                </a:cubicBezTo>
                <a:cubicBezTo>
                  <a:pt x="165" y="343"/>
                  <a:pt x="179" y="332"/>
                  <a:pt x="180" y="316"/>
                </a:cubicBezTo>
                <a:cubicBezTo>
                  <a:pt x="181" y="300"/>
                  <a:pt x="172" y="286"/>
                  <a:pt x="165" y="272"/>
                </a:cubicBezTo>
                <a:cubicBezTo>
                  <a:pt x="143" y="229"/>
                  <a:pt x="126" y="181"/>
                  <a:pt x="125" y="132"/>
                </a:cubicBezTo>
                <a:cubicBezTo>
                  <a:pt x="125" y="95"/>
                  <a:pt x="137" y="57"/>
                  <a:pt x="166" y="32"/>
                </a:cubicBezTo>
                <a:close/>
                <a:moveTo>
                  <a:pt x="219" y="365"/>
                </a:moveTo>
                <a:cubicBezTo>
                  <a:pt x="225" y="378"/>
                  <a:pt x="231" y="390"/>
                  <a:pt x="237" y="403"/>
                </a:cubicBezTo>
                <a:cubicBezTo>
                  <a:pt x="245" y="403"/>
                  <a:pt x="253" y="403"/>
                  <a:pt x="261" y="403"/>
                </a:cubicBezTo>
                <a:cubicBezTo>
                  <a:pt x="267" y="390"/>
                  <a:pt x="273" y="378"/>
                  <a:pt x="279" y="365"/>
                </a:cubicBezTo>
                <a:cubicBezTo>
                  <a:pt x="259" y="365"/>
                  <a:pt x="239" y="365"/>
                  <a:pt x="219" y="36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/>
          <a:lstStyle/>
          <a:p>
            <a:endParaRPr lang="en-GB" dirty="0"/>
          </a:p>
        </p:txBody>
      </p:sp>
      <p:grpSp>
        <p:nvGrpSpPr>
          <p:cNvPr id="104" name="Group 52"/>
          <p:cNvGrpSpPr>
            <a:grpSpLocks noChangeAspect="1"/>
          </p:cNvGrpSpPr>
          <p:nvPr>
            <p:custDataLst>
              <p:tags r:id="rId27"/>
            </p:custDataLst>
          </p:nvPr>
        </p:nvGrpSpPr>
        <p:grpSpPr bwMode="gray">
          <a:xfrm>
            <a:off x="7019080" y="3261294"/>
            <a:ext cx="401997" cy="313317"/>
            <a:chOff x="-2454" y="1562"/>
            <a:chExt cx="1641" cy="1279"/>
          </a:xfrm>
          <a:solidFill>
            <a:schemeClr val="accent1"/>
          </a:solidFill>
        </p:grpSpPr>
        <p:sp>
          <p:nvSpPr>
            <p:cNvPr id="105" name="Rectangle 53"/>
            <p:cNvSpPr>
              <a:spLocks noChangeArrowheads="1"/>
            </p:cNvSpPr>
            <p:nvPr/>
          </p:nvSpPr>
          <p:spPr bwMode="gray">
            <a:xfrm>
              <a:off x="-2307" y="2144"/>
              <a:ext cx="119" cy="18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AU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6" name="Rectangle 54"/>
            <p:cNvSpPr>
              <a:spLocks noChangeArrowheads="1"/>
            </p:cNvSpPr>
            <p:nvPr/>
          </p:nvSpPr>
          <p:spPr bwMode="gray">
            <a:xfrm>
              <a:off x="-1973" y="1931"/>
              <a:ext cx="118" cy="40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AU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7" name="Rectangle 55"/>
            <p:cNvSpPr>
              <a:spLocks noChangeArrowheads="1"/>
            </p:cNvSpPr>
            <p:nvPr/>
          </p:nvSpPr>
          <p:spPr bwMode="gray">
            <a:xfrm>
              <a:off x="-2137" y="1853"/>
              <a:ext cx="118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AU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8" name="Freeform 56"/>
            <p:cNvSpPr>
              <a:spLocks/>
            </p:cNvSpPr>
            <p:nvPr/>
          </p:nvSpPr>
          <p:spPr bwMode="gray">
            <a:xfrm>
              <a:off x="-2454" y="1562"/>
              <a:ext cx="1453" cy="1002"/>
            </a:xfrm>
            <a:custGeom>
              <a:avLst/>
              <a:gdLst>
                <a:gd name="T0" fmla="*/ 361 w 615"/>
                <a:gd name="T1" fmla="*/ 404 h 424"/>
                <a:gd name="T2" fmla="*/ 333 w 615"/>
                <a:gd name="T3" fmla="*/ 367 h 424"/>
                <a:gd name="T4" fmla="*/ 42 w 615"/>
                <a:gd name="T5" fmla="*/ 367 h 424"/>
                <a:gd name="T6" fmla="*/ 42 w 615"/>
                <a:gd name="T7" fmla="*/ 44 h 424"/>
                <a:gd name="T8" fmla="*/ 43 w 615"/>
                <a:gd name="T9" fmla="*/ 44 h 424"/>
                <a:gd name="T10" fmla="*/ 573 w 615"/>
                <a:gd name="T11" fmla="*/ 44 h 424"/>
                <a:gd name="T12" fmla="*/ 574 w 615"/>
                <a:gd name="T13" fmla="*/ 44 h 424"/>
                <a:gd name="T14" fmla="*/ 574 w 615"/>
                <a:gd name="T15" fmla="*/ 156 h 424"/>
                <a:gd name="T16" fmla="*/ 594 w 615"/>
                <a:gd name="T17" fmla="*/ 173 h 424"/>
                <a:gd name="T18" fmla="*/ 594 w 615"/>
                <a:gd name="T19" fmla="*/ 174 h 424"/>
                <a:gd name="T20" fmla="*/ 615 w 615"/>
                <a:gd name="T21" fmla="*/ 199 h 424"/>
                <a:gd name="T22" fmla="*/ 615 w 615"/>
                <a:gd name="T23" fmla="*/ 20 h 424"/>
                <a:gd name="T24" fmla="*/ 597 w 615"/>
                <a:gd name="T25" fmla="*/ 0 h 424"/>
                <a:gd name="T26" fmla="*/ 19 w 615"/>
                <a:gd name="T27" fmla="*/ 0 h 424"/>
                <a:gd name="T28" fmla="*/ 0 w 615"/>
                <a:gd name="T29" fmla="*/ 20 h 424"/>
                <a:gd name="T30" fmla="*/ 0 w 615"/>
                <a:gd name="T31" fmla="*/ 405 h 424"/>
                <a:gd name="T32" fmla="*/ 19 w 615"/>
                <a:gd name="T33" fmla="*/ 424 h 424"/>
                <a:gd name="T34" fmla="*/ 384 w 615"/>
                <a:gd name="T35" fmla="*/ 424 h 424"/>
                <a:gd name="T36" fmla="*/ 361 w 615"/>
                <a:gd name="T37" fmla="*/ 404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15" h="424">
                  <a:moveTo>
                    <a:pt x="361" y="404"/>
                  </a:moveTo>
                  <a:cubicBezTo>
                    <a:pt x="350" y="393"/>
                    <a:pt x="341" y="380"/>
                    <a:pt x="333" y="367"/>
                  </a:cubicBezTo>
                  <a:cubicBezTo>
                    <a:pt x="261" y="367"/>
                    <a:pt x="166" y="367"/>
                    <a:pt x="42" y="367"/>
                  </a:cubicBezTo>
                  <a:cubicBezTo>
                    <a:pt x="42" y="367"/>
                    <a:pt x="42" y="367"/>
                    <a:pt x="42" y="44"/>
                  </a:cubicBezTo>
                  <a:cubicBezTo>
                    <a:pt x="42" y="44"/>
                    <a:pt x="42" y="44"/>
                    <a:pt x="43" y="44"/>
                  </a:cubicBezTo>
                  <a:cubicBezTo>
                    <a:pt x="43" y="44"/>
                    <a:pt x="43" y="44"/>
                    <a:pt x="573" y="44"/>
                  </a:cubicBezTo>
                  <a:cubicBezTo>
                    <a:pt x="574" y="44"/>
                    <a:pt x="574" y="44"/>
                    <a:pt x="574" y="44"/>
                  </a:cubicBezTo>
                  <a:cubicBezTo>
                    <a:pt x="574" y="156"/>
                    <a:pt x="574" y="156"/>
                    <a:pt x="574" y="156"/>
                  </a:cubicBezTo>
                  <a:cubicBezTo>
                    <a:pt x="581" y="161"/>
                    <a:pt x="588" y="167"/>
                    <a:pt x="594" y="173"/>
                  </a:cubicBezTo>
                  <a:cubicBezTo>
                    <a:pt x="594" y="174"/>
                    <a:pt x="594" y="174"/>
                    <a:pt x="594" y="174"/>
                  </a:cubicBezTo>
                  <a:cubicBezTo>
                    <a:pt x="602" y="181"/>
                    <a:pt x="609" y="190"/>
                    <a:pt x="615" y="199"/>
                  </a:cubicBezTo>
                  <a:cubicBezTo>
                    <a:pt x="615" y="151"/>
                    <a:pt x="615" y="92"/>
                    <a:pt x="615" y="20"/>
                  </a:cubicBezTo>
                  <a:cubicBezTo>
                    <a:pt x="615" y="9"/>
                    <a:pt x="607" y="0"/>
                    <a:pt x="59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8" y="0"/>
                    <a:pt x="0" y="9"/>
                    <a:pt x="0" y="20"/>
                  </a:cubicBezTo>
                  <a:cubicBezTo>
                    <a:pt x="0" y="20"/>
                    <a:pt x="0" y="20"/>
                    <a:pt x="0" y="405"/>
                  </a:cubicBezTo>
                  <a:cubicBezTo>
                    <a:pt x="0" y="416"/>
                    <a:pt x="8" y="424"/>
                    <a:pt x="19" y="424"/>
                  </a:cubicBezTo>
                  <a:cubicBezTo>
                    <a:pt x="19" y="424"/>
                    <a:pt x="19" y="424"/>
                    <a:pt x="384" y="424"/>
                  </a:cubicBezTo>
                  <a:cubicBezTo>
                    <a:pt x="376" y="418"/>
                    <a:pt x="368" y="412"/>
                    <a:pt x="361" y="4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AU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9" name="Freeform 57"/>
            <p:cNvSpPr>
              <a:spLocks/>
            </p:cNvSpPr>
            <p:nvPr/>
          </p:nvSpPr>
          <p:spPr bwMode="gray">
            <a:xfrm>
              <a:off x="-2196" y="2614"/>
              <a:ext cx="907" cy="227"/>
            </a:xfrm>
            <a:custGeom>
              <a:avLst/>
              <a:gdLst>
                <a:gd name="T0" fmla="*/ 225 w 384"/>
                <a:gd name="T1" fmla="*/ 26 h 96"/>
                <a:gd name="T2" fmla="*/ 225 w 384"/>
                <a:gd name="T3" fmla="*/ 0 h 96"/>
                <a:gd name="T4" fmla="*/ 159 w 384"/>
                <a:gd name="T5" fmla="*/ 0 h 96"/>
                <a:gd name="T6" fmla="*/ 159 w 384"/>
                <a:gd name="T7" fmla="*/ 23 h 96"/>
                <a:gd name="T8" fmla="*/ 6 w 384"/>
                <a:gd name="T9" fmla="*/ 71 h 96"/>
                <a:gd name="T10" fmla="*/ 4 w 384"/>
                <a:gd name="T11" fmla="*/ 90 h 96"/>
                <a:gd name="T12" fmla="*/ 21 w 384"/>
                <a:gd name="T13" fmla="*/ 96 h 96"/>
                <a:gd name="T14" fmla="*/ 363 w 384"/>
                <a:gd name="T15" fmla="*/ 96 h 96"/>
                <a:gd name="T16" fmla="*/ 380 w 384"/>
                <a:gd name="T17" fmla="*/ 90 h 96"/>
                <a:gd name="T18" fmla="*/ 378 w 384"/>
                <a:gd name="T19" fmla="*/ 71 h 96"/>
                <a:gd name="T20" fmla="*/ 225 w 384"/>
                <a:gd name="T21" fmla="*/ 2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4" h="96">
                  <a:moveTo>
                    <a:pt x="225" y="26"/>
                  </a:moveTo>
                  <a:cubicBezTo>
                    <a:pt x="225" y="20"/>
                    <a:pt x="225" y="6"/>
                    <a:pt x="225" y="0"/>
                  </a:cubicBezTo>
                  <a:cubicBezTo>
                    <a:pt x="225" y="0"/>
                    <a:pt x="225" y="0"/>
                    <a:pt x="159" y="0"/>
                  </a:cubicBezTo>
                  <a:cubicBezTo>
                    <a:pt x="159" y="5"/>
                    <a:pt x="159" y="17"/>
                    <a:pt x="159" y="23"/>
                  </a:cubicBezTo>
                  <a:cubicBezTo>
                    <a:pt x="159" y="78"/>
                    <a:pt x="6" y="71"/>
                    <a:pt x="6" y="71"/>
                  </a:cubicBezTo>
                  <a:cubicBezTo>
                    <a:pt x="5" y="77"/>
                    <a:pt x="0" y="86"/>
                    <a:pt x="4" y="90"/>
                  </a:cubicBezTo>
                  <a:cubicBezTo>
                    <a:pt x="8" y="94"/>
                    <a:pt x="14" y="96"/>
                    <a:pt x="21" y="96"/>
                  </a:cubicBezTo>
                  <a:cubicBezTo>
                    <a:pt x="21" y="96"/>
                    <a:pt x="21" y="96"/>
                    <a:pt x="363" y="96"/>
                  </a:cubicBezTo>
                  <a:cubicBezTo>
                    <a:pt x="370" y="96"/>
                    <a:pt x="375" y="94"/>
                    <a:pt x="380" y="90"/>
                  </a:cubicBezTo>
                  <a:cubicBezTo>
                    <a:pt x="384" y="86"/>
                    <a:pt x="379" y="77"/>
                    <a:pt x="378" y="71"/>
                  </a:cubicBezTo>
                  <a:cubicBezTo>
                    <a:pt x="378" y="71"/>
                    <a:pt x="225" y="67"/>
                    <a:pt x="225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AU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0" name="Freeform 58"/>
            <p:cNvSpPr>
              <a:spLocks noEditPoints="1"/>
            </p:cNvSpPr>
            <p:nvPr/>
          </p:nvSpPr>
          <p:spPr bwMode="gray">
            <a:xfrm>
              <a:off x="-1714" y="1884"/>
              <a:ext cx="901" cy="916"/>
            </a:xfrm>
            <a:custGeom>
              <a:avLst/>
              <a:gdLst>
                <a:gd name="T0" fmla="*/ 228 w 381"/>
                <a:gd name="T1" fmla="*/ 275 h 388"/>
                <a:gd name="T2" fmla="*/ 256 w 381"/>
                <a:gd name="T3" fmla="*/ 303 h 388"/>
                <a:gd name="T4" fmla="*/ 296 w 381"/>
                <a:gd name="T5" fmla="*/ 263 h 388"/>
                <a:gd name="T6" fmla="*/ 269 w 381"/>
                <a:gd name="T7" fmla="*/ 236 h 388"/>
                <a:gd name="T8" fmla="*/ 269 w 381"/>
                <a:gd name="T9" fmla="*/ 236 h 388"/>
                <a:gd name="T10" fmla="*/ 269 w 381"/>
                <a:gd name="T11" fmla="*/ 236 h 388"/>
                <a:gd name="T12" fmla="*/ 251 w 381"/>
                <a:gd name="T13" fmla="*/ 49 h 388"/>
                <a:gd name="T14" fmla="*/ 123 w 381"/>
                <a:gd name="T15" fmla="*/ 7 h 388"/>
                <a:gd name="T16" fmla="*/ 43 w 381"/>
                <a:gd name="T17" fmla="*/ 48 h 388"/>
                <a:gd name="T18" fmla="*/ 0 w 381"/>
                <a:gd name="T19" fmla="*/ 152 h 388"/>
                <a:gd name="T20" fmla="*/ 42 w 381"/>
                <a:gd name="T21" fmla="*/ 256 h 388"/>
                <a:gd name="T22" fmla="*/ 170 w 381"/>
                <a:gd name="T23" fmla="*/ 298 h 388"/>
                <a:gd name="T24" fmla="*/ 230 w 381"/>
                <a:gd name="T25" fmla="*/ 237 h 388"/>
                <a:gd name="T26" fmla="*/ 166 w 381"/>
                <a:gd name="T27" fmla="*/ 270 h 388"/>
                <a:gd name="T28" fmla="*/ 62 w 381"/>
                <a:gd name="T29" fmla="*/ 236 h 388"/>
                <a:gd name="T30" fmla="*/ 28 w 381"/>
                <a:gd name="T31" fmla="*/ 153 h 388"/>
                <a:gd name="T32" fmla="*/ 64 w 381"/>
                <a:gd name="T33" fmla="*/ 69 h 388"/>
                <a:gd name="T34" fmla="*/ 128 w 381"/>
                <a:gd name="T35" fmla="*/ 36 h 388"/>
                <a:gd name="T36" fmla="*/ 231 w 381"/>
                <a:gd name="T37" fmla="*/ 70 h 388"/>
                <a:gd name="T38" fmla="*/ 230 w 381"/>
                <a:gd name="T39" fmla="*/ 237 h 388"/>
                <a:gd name="T40" fmla="*/ 314 w 381"/>
                <a:gd name="T41" fmla="*/ 282 h 388"/>
                <a:gd name="T42" fmla="*/ 273 w 381"/>
                <a:gd name="T43" fmla="*/ 321 h 388"/>
                <a:gd name="T44" fmla="*/ 341 w 381"/>
                <a:gd name="T45" fmla="*/ 388 h 388"/>
                <a:gd name="T46" fmla="*/ 381 w 381"/>
                <a:gd name="T47" fmla="*/ 349 h 388"/>
                <a:gd name="T48" fmla="*/ 314 w 381"/>
                <a:gd name="T49" fmla="*/ 282 h 388"/>
                <a:gd name="T50" fmla="*/ 314 w 381"/>
                <a:gd name="T51" fmla="*/ 282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81" h="388">
                  <a:moveTo>
                    <a:pt x="228" y="275"/>
                  </a:moveTo>
                  <a:cubicBezTo>
                    <a:pt x="256" y="303"/>
                    <a:pt x="256" y="303"/>
                    <a:pt x="256" y="303"/>
                  </a:cubicBezTo>
                  <a:cubicBezTo>
                    <a:pt x="296" y="263"/>
                    <a:pt x="296" y="263"/>
                    <a:pt x="296" y="263"/>
                  </a:cubicBezTo>
                  <a:cubicBezTo>
                    <a:pt x="269" y="236"/>
                    <a:pt x="269" y="236"/>
                    <a:pt x="269" y="236"/>
                  </a:cubicBezTo>
                  <a:cubicBezTo>
                    <a:pt x="269" y="236"/>
                    <a:pt x="269" y="236"/>
                    <a:pt x="269" y="236"/>
                  </a:cubicBezTo>
                  <a:cubicBezTo>
                    <a:pt x="269" y="236"/>
                    <a:pt x="269" y="236"/>
                    <a:pt x="269" y="236"/>
                  </a:cubicBezTo>
                  <a:cubicBezTo>
                    <a:pt x="307" y="178"/>
                    <a:pt x="301" y="100"/>
                    <a:pt x="251" y="49"/>
                  </a:cubicBezTo>
                  <a:cubicBezTo>
                    <a:pt x="217" y="16"/>
                    <a:pt x="170" y="0"/>
                    <a:pt x="123" y="7"/>
                  </a:cubicBezTo>
                  <a:cubicBezTo>
                    <a:pt x="93" y="12"/>
                    <a:pt x="65" y="27"/>
                    <a:pt x="43" y="48"/>
                  </a:cubicBezTo>
                  <a:cubicBezTo>
                    <a:pt x="15" y="76"/>
                    <a:pt x="0" y="113"/>
                    <a:pt x="0" y="152"/>
                  </a:cubicBezTo>
                  <a:cubicBezTo>
                    <a:pt x="0" y="192"/>
                    <a:pt x="15" y="228"/>
                    <a:pt x="42" y="256"/>
                  </a:cubicBezTo>
                  <a:cubicBezTo>
                    <a:pt x="75" y="290"/>
                    <a:pt x="123" y="306"/>
                    <a:pt x="170" y="298"/>
                  </a:cubicBezTo>
                  <a:moveTo>
                    <a:pt x="230" y="237"/>
                  </a:moveTo>
                  <a:cubicBezTo>
                    <a:pt x="212" y="254"/>
                    <a:pt x="190" y="266"/>
                    <a:pt x="166" y="270"/>
                  </a:cubicBezTo>
                  <a:cubicBezTo>
                    <a:pt x="128" y="276"/>
                    <a:pt x="90" y="263"/>
                    <a:pt x="62" y="236"/>
                  </a:cubicBezTo>
                  <a:cubicBezTo>
                    <a:pt x="41" y="213"/>
                    <a:pt x="29" y="184"/>
                    <a:pt x="28" y="153"/>
                  </a:cubicBezTo>
                  <a:cubicBezTo>
                    <a:pt x="28" y="121"/>
                    <a:pt x="41" y="91"/>
                    <a:pt x="64" y="69"/>
                  </a:cubicBezTo>
                  <a:cubicBezTo>
                    <a:pt x="81" y="51"/>
                    <a:pt x="103" y="40"/>
                    <a:pt x="128" y="36"/>
                  </a:cubicBezTo>
                  <a:cubicBezTo>
                    <a:pt x="165" y="30"/>
                    <a:pt x="204" y="43"/>
                    <a:pt x="231" y="70"/>
                  </a:cubicBezTo>
                  <a:cubicBezTo>
                    <a:pt x="277" y="116"/>
                    <a:pt x="276" y="191"/>
                    <a:pt x="230" y="237"/>
                  </a:cubicBezTo>
                  <a:close/>
                  <a:moveTo>
                    <a:pt x="314" y="282"/>
                  </a:moveTo>
                  <a:cubicBezTo>
                    <a:pt x="273" y="321"/>
                    <a:pt x="273" y="321"/>
                    <a:pt x="273" y="321"/>
                  </a:cubicBezTo>
                  <a:cubicBezTo>
                    <a:pt x="341" y="388"/>
                    <a:pt x="341" y="388"/>
                    <a:pt x="341" y="388"/>
                  </a:cubicBezTo>
                  <a:cubicBezTo>
                    <a:pt x="381" y="349"/>
                    <a:pt x="381" y="349"/>
                    <a:pt x="381" y="349"/>
                  </a:cubicBezTo>
                  <a:cubicBezTo>
                    <a:pt x="314" y="282"/>
                    <a:pt x="314" y="282"/>
                    <a:pt x="314" y="282"/>
                  </a:cubicBezTo>
                  <a:cubicBezTo>
                    <a:pt x="314" y="282"/>
                    <a:pt x="314" y="282"/>
                    <a:pt x="314" y="28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AU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2" name="Freeform 59"/>
            <p:cNvSpPr>
              <a:spLocks noEditPoints="1"/>
            </p:cNvSpPr>
            <p:nvPr/>
          </p:nvSpPr>
          <p:spPr bwMode="gray">
            <a:xfrm>
              <a:off x="-1582" y="2009"/>
              <a:ext cx="465" cy="465"/>
            </a:xfrm>
            <a:custGeom>
              <a:avLst/>
              <a:gdLst>
                <a:gd name="T0" fmla="*/ 99 w 197"/>
                <a:gd name="T1" fmla="*/ 0 h 197"/>
                <a:gd name="T2" fmla="*/ 0 w 197"/>
                <a:gd name="T3" fmla="*/ 99 h 197"/>
                <a:gd name="T4" fmla="*/ 99 w 197"/>
                <a:gd name="T5" fmla="*/ 197 h 197"/>
                <a:gd name="T6" fmla="*/ 197 w 197"/>
                <a:gd name="T7" fmla="*/ 99 h 197"/>
                <a:gd name="T8" fmla="*/ 99 w 197"/>
                <a:gd name="T9" fmla="*/ 0 h 197"/>
                <a:gd name="T10" fmla="*/ 161 w 197"/>
                <a:gd name="T11" fmla="*/ 161 h 197"/>
                <a:gd name="T12" fmla="*/ 99 w 197"/>
                <a:gd name="T13" fmla="*/ 99 h 197"/>
                <a:gd name="T14" fmla="*/ 99 w 197"/>
                <a:gd name="T15" fmla="*/ 10 h 197"/>
                <a:gd name="T16" fmla="*/ 187 w 197"/>
                <a:gd name="T17" fmla="*/ 99 h 197"/>
                <a:gd name="T18" fmla="*/ 161 w 197"/>
                <a:gd name="T19" fmla="*/ 161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7" h="197">
                  <a:moveTo>
                    <a:pt x="99" y="0"/>
                  </a:moveTo>
                  <a:cubicBezTo>
                    <a:pt x="44" y="0"/>
                    <a:pt x="0" y="44"/>
                    <a:pt x="0" y="99"/>
                  </a:cubicBezTo>
                  <a:cubicBezTo>
                    <a:pt x="0" y="153"/>
                    <a:pt x="44" y="197"/>
                    <a:pt x="99" y="197"/>
                  </a:cubicBezTo>
                  <a:cubicBezTo>
                    <a:pt x="153" y="197"/>
                    <a:pt x="197" y="153"/>
                    <a:pt x="197" y="99"/>
                  </a:cubicBezTo>
                  <a:cubicBezTo>
                    <a:pt x="197" y="44"/>
                    <a:pt x="153" y="0"/>
                    <a:pt x="99" y="0"/>
                  </a:cubicBezTo>
                  <a:close/>
                  <a:moveTo>
                    <a:pt x="161" y="161"/>
                  </a:moveTo>
                  <a:cubicBezTo>
                    <a:pt x="99" y="99"/>
                    <a:pt x="99" y="99"/>
                    <a:pt x="99" y="99"/>
                  </a:cubicBezTo>
                  <a:cubicBezTo>
                    <a:pt x="99" y="10"/>
                    <a:pt x="99" y="10"/>
                    <a:pt x="99" y="10"/>
                  </a:cubicBezTo>
                  <a:cubicBezTo>
                    <a:pt x="147" y="10"/>
                    <a:pt x="187" y="50"/>
                    <a:pt x="187" y="99"/>
                  </a:cubicBezTo>
                  <a:cubicBezTo>
                    <a:pt x="187" y="123"/>
                    <a:pt x="177" y="145"/>
                    <a:pt x="161" y="1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AU" dirty="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53" name="Freeform 94"/>
          <p:cNvSpPr>
            <a:spLocks noEditPoints="1"/>
          </p:cNvSpPr>
          <p:nvPr>
            <p:custDataLst>
              <p:tags r:id="rId28"/>
            </p:custDataLst>
          </p:nvPr>
        </p:nvSpPr>
        <p:spPr bwMode="gray">
          <a:xfrm>
            <a:off x="7726510" y="3097897"/>
            <a:ext cx="354003" cy="356625"/>
          </a:xfrm>
          <a:custGeom>
            <a:avLst/>
            <a:gdLst>
              <a:gd name="T0" fmla="*/ 166 w 497"/>
              <a:gd name="T1" fmla="*/ 32 h 499"/>
              <a:gd name="T2" fmla="*/ 282 w 497"/>
              <a:gd name="T3" fmla="*/ 8 h 499"/>
              <a:gd name="T4" fmla="*/ 354 w 497"/>
              <a:gd name="T5" fmla="*/ 60 h 499"/>
              <a:gd name="T6" fmla="*/ 370 w 497"/>
              <a:gd name="T7" fmla="*/ 156 h 499"/>
              <a:gd name="T8" fmla="*/ 326 w 497"/>
              <a:gd name="T9" fmla="*/ 284 h 499"/>
              <a:gd name="T10" fmla="*/ 319 w 497"/>
              <a:gd name="T11" fmla="*/ 323 h 499"/>
              <a:gd name="T12" fmla="*/ 347 w 497"/>
              <a:gd name="T13" fmla="*/ 351 h 499"/>
              <a:gd name="T14" fmla="*/ 443 w 497"/>
              <a:gd name="T15" fmla="*/ 379 h 499"/>
              <a:gd name="T16" fmla="*/ 489 w 497"/>
              <a:gd name="T17" fmla="*/ 418 h 499"/>
              <a:gd name="T18" fmla="*/ 495 w 497"/>
              <a:gd name="T19" fmla="*/ 497 h 499"/>
              <a:gd name="T20" fmla="*/ 280 w 497"/>
              <a:gd name="T21" fmla="*/ 497 h 499"/>
              <a:gd name="T22" fmla="*/ 265 w 497"/>
              <a:gd name="T23" fmla="*/ 422 h 499"/>
              <a:gd name="T24" fmla="*/ 232 w 497"/>
              <a:gd name="T25" fmla="*/ 422 h 499"/>
              <a:gd name="T26" fmla="*/ 219 w 497"/>
              <a:gd name="T27" fmla="*/ 489 h 499"/>
              <a:gd name="T28" fmla="*/ 211 w 497"/>
              <a:gd name="T29" fmla="*/ 497 h 499"/>
              <a:gd name="T30" fmla="*/ 3 w 497"/>
              <a:gd name="T31" fmla="*/ 497 h 499"/>
              <a:gd name="T32" fmla="*/ 8 w 497"/>
              <a:gd name="T33" fmla="*/ 417 h 499"/>
              <a:gd name="T34" fmla="*/ 56 w 497"/>
              <a:gd name="T35" fmla="*/ 378 h 499"/>
              <a:gd name="T36" fmla="*/ 152 w 497"/>
              <a:gd name="T37" fmla="*/ 350 h 499"/>
              <a:gd name="T38" fmla="*/ 180 w 497"/>
              <a:gd name="T39" fmla="*/ 316 h 499"/>
              <a:gd name="T40" fmla="*/ 165 w 497"/>
              <a:gd name="T41" fmla="*/ 272 h 499"/>
              <a:gd name="T42" fmla="*/ 125 w 497"/>
              <a:gd name="T43" fmla="*/ 132 h 499"/>
              <a:gd name="T44" fmla="*/ 166 w 497"/>
              <a:gd name="T45" fmla="*/ 32 h 499"/>
              <a:gd name="T46" fmla="*/ 219 w 497"/>
              <a:gd name="T47" fmla="*/ 365 h 499"/>
              <a:gd name="T48" fmla="*/ 237 w 497"/>
              <a:gd name="T49" fmla="*/ 403 h 499"/>
              <a:gd name="T50" fmla="*/ 261 w 497"/>
              <a:gd name="T51" fmla="*/ 403 h 499"/>
              <a:gd name="T52" fmla="*/ 279 w 497"/>
              <a:gd name="T53" fmla="*/ 365 h 499"/>
              <a:gd name="T54" fmla="*/ 219 w 497"/>
              <a:gd name="T55" fmla="*/ 365 h 499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497" h="499">
                <a:moveTo>
                  <a:pt x="166" y="32"/>
                </a:moveTo>
                <a:cubicBezTo>
                  <a:pt x="198" y="6"/>
                  <a:pt x="242" y="0"/>
                  <a:pt x="282" y="8"/>
                </a:cubicBezTo>
                <a:cubicBezTo>
                  <a:pt x="312" y="15"/>
                  <a:pt x="339" y="33"/>
                  <a:pt x="354" y="60"/>
                </a:cubicBezTo>
                <a:cubicBezTo>
                  <a:pt x="370" y="89"/>
                  <a:pt x="374" y="123"/>
                  <a:pt x="370" y="156"/>
                </a:cubicBezTo>
                <a:cubicBezTo>
                  <a:pt x="364" y="201"/>
                  <a:pt x="347" y="244"/>
                  <a:pt x="326" y="284"/>
                </a:cubicBezTo>
                <a:cubicBezTo>
                  <a:pt x="320" y="296"/>
                  <a:pt x="314" y="310"/>
                  <a:pt x="319" y="323"/>
                </a:cubicBezTo>
                <a:cubicBezTo>
                  <a:pt x="323" y="337"/>
                  <a:pt x="335" y="345"/>
                  <a:pt x="347" y="351"/>
                </a:cubicBezTo>
                <a:cubicBezTo>
                  <a:pt x="378" y="366"/>
                  <a:pt x="411" y="370"/>
                  <a:pt x="443" y="379"/>
                </a:cubicBezTo>
                <a:cubicBezTo>
                  <a:pt x="463" y="385"/>
                  <a:pt x="483" y="397"/>
                  <a:pt x="489" y="418"/>
                </a:cubicBezTo>
                <a:cubicBezTo>
                  <a:pt x="497" y="443"/>
                  <a:pt x="495" y="470"/>
                  <a:pt x="495" y="497"/>
                </a:cubicBezTo>
                <a:cubicBezTo>
                  <a:pt x="423" y="497"/>
                  <a:pt x="352" y="497"/>
                  <a:pt x="280" y="497"/>
                </a:cubicBezTo>
                <a:cubicBezTo>
                  <a:pt x="274" y="472"/>
                  <a:pt x="271" y="447"/>
                  <a:pt x="265" y="422"/>
                </a:cubicBezTo>
                <a:cubicBezTo>
                  <a:pt x="254" y="422"/>
                  <a:pt x="243" y="422"/>
                  <a:pt x="232" y="422"/>
                </a:cubicBezTo>
                <a:cubicBezTo>
                  <a:pt x="228" y="444"/>
                  <a:pt x="224" y="466"/>
                  <a:pt x="219" y="489"/>
                </a:cubicBezTo>
                <a:cubicBezTo>
                  <a:pt x="219" y="493"/>
                  <a:pt x="216" y="499"/>
                  <a:pt x="211" y="497"/>
                </a:cubicBezTo>
                <a:cubicBezTo>
                  <a:pt x="141" y="497"/>
                  <a:pt x="72" y="497"/>
                  <a:pt x="3" y="497"/>
                </a:cubicBezTo>
                <a:cubicBezTo>
                  <a:pt x="3" y="470"/>
                  <a:pt x="0" y="443"/>
                  <a:pt x="8" y="417"/>
                </a:cubicBezTo>
                <a:cubicBezTo>
                  <a:pt x="15" y="396"/>
                  <a:pt x="36" y="384"/>
                  <a:pt x="56" y="378"/>
                </a:cubicBezTo>
                <a:cubicBezTo>
                  <a:pt x="88" y="370"/>
                  <a:pt x="122" y="365"/>
                  <a:pt x="152" y="350"/>
                </a:cubicBezTo>
                <a:cubicBezTo>
                  <a:pt x="165" y="343"/>
                  <a:pt x="179" y="332"/>
                  <a:pt x="180" y="316"/>
                </a:cubicBezTo>
                <a:cubicBezTo>
                  <a:pt x="181" y="300"/>
                  <a:pt x="172" y="286"/>
                  <a:pt x="165" y="272"/>
                </a:cubicBezTo>
                <a:cubicBezTo>
                  <a:pt x="143" y="229"/>
                  <a:pt x="126" y="181"/>
                  <a:pt x="125" y="132"/>
                </a:cubicBezTo>
                <a:cubicBezTo>
                  <a:pt x="125" y="95"/>
                  <a:pt x="137" y="57"/>
                  <a:pt x="166" y="32"/>
                </a:cubicBezTo>
                <a:close/>
                <a:moveTo>
                  <a:pt x="219" y="365"/>
                </a:moveTo>
                <a:cubicBezTo>
                  <a:pt x="225" y="378"/>
                  <a:pt x="231" y="390"/>
                  <a:pt x="237" y="403"/>
                </a:cubicBezTo>
                <a:cubicBezTo>
                  <a:pt x="245" y="403"/>
                  <a:pt x="253" y="403"/>
                  <a:pt x="261" y="403"/>
                </a:cubicBezTo>
                <a:cubicBezTo>
                  <a:pt x="267" y="390"/>
                  <a:pt x="273" y="378"/>
                  <a:pt x="279" y="365"/>
                </a:cubicBezTo>
                <a:cubicBezTo>
                  <a:pt x="259" y="365"/>
                  <a:pt x="239" y="365"/>
                  <a:pt x="219" y="36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/>
          <a:lstStyle/>
          <a:p>
            <a:endParaRPr lang="en-GB" dirty="0"/>
          </a:p>
        </p:txBody>
      </p:sp>
      <p:grpSp>
        <p:nvGrpSpPr>
          <p:cNvPr id="156" name="Gruppieren 582"/>
          <p:cNvGrpSpPr>
            <a:grpSpLocks/>
          </p:cNvGrpSpPr>
          <p:nvPr>
            <p:custDataLst>
              <p:tags r:id="rId29"/>
            </p:custDataLst>
          </p:nvPr>
        </p:nvGrpSpPr>
        <p:grpSpPr bwMode="gray">
          <a:xfrm>
            <a:off x="7844178" y="3534974"/>
            <a:ext cx="241020" cy="298943"/>
            <a:chOff x="-4952" y="428604"/>
            <a:chExt cx="367532" cy="428926"/>
          </a:xfrm>
          <a:solidFill>
            <a:schemeClr val="accent1"/>
          </a:solidFill>
        </p:grpSpPr>
        <p:sp>
          <p:nvSpPr>
            <p:cNvPr id="157" name="Freeform 7"/>
            <p:cNvSpPr>
              <a:spLocks noEditPoints="1"/>
            </p:cNvSpPr>
            <p:nvPr/>
          </p:nvSpPr>
          <p:spPr bwMode="gray">
            <a:xfrm>
              <a:off x="-4952" y="428604"/>
              <a:ext cx="367532" cy="428926"/>
            </a:xfrm>
            <a:custGeom>
              <a:avLst/>
              <a:gdLst>
                <a:gd name="T0" fmla="*/ 126 w 425"/>
                <a:gd name="T1" fmla="*/ 0 h 496"/>
                <a:gd name="T2" fmla="*/ 299 w 425"/>
                <a:gd name="T3" fmla="*/ 0 h 496"/>
                <a:gd name="T4" fmla="*/ 344 w 425"/>
                <a:gd name="T5" fmla="*/ 37 h 496"/>
                <a:gd name="T6" fmla="*/ 425 w 425"/>
                <a:gd name="T7" fmla="*/ 38 h 496"/>
                <a:gd name="T8" fmla="*/ 425 w 425"/>
                <a:gd name="T9" fmla="*/ 496 h 496"/>
                <a:gd name="T10" fmla="*/ 1 w 425"/>
                <a:gd name="T11" fmla="*/ 496 h 496"/>
                <a:gd name="T12" fmla="*/ 0 w 425"/>
                <a:gd name="T13" fmla="*/ 38 h 496"/>
                <a:gd name="T14" fmla="*/ 79 w 425"/>
                <a:gd name="T15" fmla="*/ 37 h 496"/>
                <a:gd name="T16" fmla="*/ 126 w 425"/>
                <a:gd name="T17" fmla="*/ 0 h 496"/>
                <a:gd name="T18" fmla="*/ 47 w 425"/>
                <a:gd name="T19" fmla="*/ 86 h 496"/>
                <a:gd name="T20" fmla="*/ 47 w 425"/>
                <a:gd name="T21" fmla="*/ 446 h 496"/>
                <a:gd name="T22" fmla="*/ 377 w 425"/>
                <a:gd name="T23" fmla="*/ 446 h 496"/>
                <a:gd name="T24" fmla="*/ 377 w 425"/>
                <a:gd name="T25" fmla="*/ 86 h 496"/>
                <a:gd name="T26" fmla="*/ 307 w 425"/>
                <a:gd name="T27" fmla="*/ 86 h 496"/>
                <a:gd name="T28" fmla="*/ 273 w 425"/>
                <a:gd name="T29" fmla="*/ 116 h 496"/>
                <a:gd name="T30" fmla="*/ 153 w 425"/>
                <a:gd name="T31" fmla="*/ 116 h 496"/>
                <a:gd name="T32" fmla="*/ 121 w 425"/>
                <a:gd name="T33" fmla="*/ 86 h 496"/>
                <a:gd name="T34" fmla="*/ 47 w 425"/>
                <a:gd name="T35" fmla="*/ 86 h 49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425" h="496">
                  <a:moveTo>
                    <a:pt x="126" y="0"/>
                  </a:moveTo>
                  <a:cubicBezTo>
                    <a:pt x="184" y="0"/>
                    <a:pt x="242" y="0"/>
                    <a:pt x="299" y="0"/>
                  </a:cubicBezTo>
                  <a:cubicBezTo>
                    <a:pt x="314" y="13"/>
                    <a:pt x="325" y="31"/>
                    <a:pt x="344" y="37"/>
                  </a:cubicBezTo>
                  <a:cubicBezTo>
                    <a:pt x="371" y="39"/>
                    <a:pt x="398" y="37"/>
                    <a:pt x="425" y="38"/>
                  </a:cubicBezTo>
                  <a:cubicBezTo>
                    <a:pt x="425" y="190"/>
                    <a:pt x="425" y="343"/>
                    <a:pt x="425" y="496"/>
                  </a:cubicBezTo>
                  <a:cubicBezTo>
                    <a:pt x="284" y="496"/>
                    <a:pt x="142" y="496"/>
                    <a:pt x="1" y="496"/>
                  </a:cubicBezTo>
                  <a:cubicBezTo>
                    <a:pt x="0" y="343"/>
                    <a:pt x="1" y="190"/>
                    <a:pt x="0" y="38"/>
                  </a:cubicBezTo>
                  <a:cubicBezTo>
                    <a:pt x="27" y="37"/>
                    <a:pt x="53" y="39"/>
                    <a:pt x="79" y="37"/>
                  </a:cubicBezTo>
                  <a:cubicBezTo>
                    <a:pt x="100" y="32"/>
                    <a:pt x="111" y="13"/>
                    <a:pt x="126" y="0"/>
                  </a:cubicBezTo>
                  <a:close/>
                  <a:moveTo>
                    <a:pt x="47" y="86"/>
                  </a:moveTo>
                  <a:cubicBezTo>
                    <a:pt x="47" y="206"/>
                    <a:pt x="47" y="326"/>
                    <a:pt x="47" y="446"/>
                  </a:cubicBezTo>
                  <a:cubicBezTo>
                    <a:pt x="157" y="446"/>
                    <a:pt x="267" y="446"/>
                    <a:pt x="377" y="446"/>
                  </a:cubicBezTo>
                  <a:cubicBezTo>
                    <a:pt x="377" y="326"/>
                    <a:pt x="377" y="206"/>
                    <a:pt x="377" y="86"/>
                  </a:cubicBezTo>
                  <a:cubicBezTo>
                    <a:pt x="354" y="86"/>
                    <a:pt x="330" y="85"/>
                    <a:pt x="307" y="86"/>
                  </a:cubicBezTo>
                  <a:cubicBezTo>
                    <a:pt x="294" y="93"/>
                    <a:pt x="286" y="109"/>
                    <a:pt x="273" y="116"/>
                  </a:cubicBezTo>
                  <a:cubicBezTo>
                    <a:pt x="233" y="117"/>
                    <a:pt x="193" y="116"/>
                    <a:pt x="153" y="116"/>
                  </a:cubicBezTo>
                  <a:cubicBezTo>
                    <a:pt x="142" y="106"/>
                    <a:pt x="133" y="94"/>
                    <a:pt x="121" y="86"/>
                  </a:cubicBezTo>
                  <a:cubicBezTo>
                    <a:pt x="97" y="85"/>
                    <a:pt x="72" y="86"/>
                    <a:pt x="47" y="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gray">
            <a:xfrm>
              <a:off x="67423" y="566122"/>
              <a:ext cx="112142" cy="94953"/>
            </a:xfrm>
            <a:custGeom>
              <a:avLst/>
              <a:gdLst>
                <a:gd name="T0" fmla="*/ 46 w 130"/>
                <a:gd name="T1" fmla="*/ 66 h 110"/>
                <a:gd name="T2" fmla="*/ 125 w 130"/>
                <a:gd name="T3" fmla="*/ 0 h 110"/>
                <a:gd name="T4" fmla="*/ 118 w 130"/>
                <a:gd name="T5" fmla="*/ 18 h 110"/>
                <a:gd name="T6" fmla="*/ 52 w 130"/>
                <a:gd name="T7" fmla="*/ 110 h 110"/>
                <a:gd name="T8" fmla="*/ 0 w 130"/>
                <a:gd name="T9" fmla="*/ 56 h 110"/>
                <a:gd name="T10" fmla="*/ 12 w 130"/>
                <a:gd name="T11" fmla="*/ 45 h 110"/>
                <a:gd name="T12" fmla="*/ 46 w 130"/>
                <a:gd name="T13" fmla="*/ 66 h 1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0" h="110">
                  <a:moveTo>
                    <a:pt x="46" y="66"/>
                  </a:moveTo>
                  <a:cubicBezTo>
                    <a:pt x="70" y="41"/>
                    <a:pt x="94" y="16"/>
                    <a:pt x="125" y="0"/>
                  </a:cubicBezTo>
                  <a:cubicBezTo>
                    <a:pt x="130" y="9"/>
                    <a:pt x="122" y="13"/>
                    <a:pt x="118" y="18"/>
                  </a:cubicBezTo>
                  <a:cubicBezTo>
                    <a:pt x="90" y="44"/>
                    <a:pt x="70" y="77"/>
                    <a:pt x="52" y="110"/>
                  </a:cubicBezTo>
                  <a:cubicBezTo>
                    <a:pt x="36" y="91"/>
                    <a:pt x="18" y="73"/>
                    <a:pt x="0" y="56"/>
                  </a:cubicBezTo>
                  <a:cubicBezTo>
                    <a:pt x="4" y="52"/>
                    <a:pt x="8" y="49"/>
                    <a:pt x="12" y="45"/>
                  </a:cubicBezTo>
                  <a:cubicBezTo>
                    <a:pt x="23" y="52"/>
                    <a:pt x="35" y="58"/>
                    <a:pt x="46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61" name="Freeform 17"/>
            <p:cNvSpPr>
              <a:spLocks/>
            </p:cNvSpPr>
            <p:nvPr/>
          </p:nvSpPr>
          <p:spPr bwMode="gray">
            <a:xfrm>
              <a:off x="218969" y="584949"/>
              <a:ext cx="73670" cy="20465"/>
            </a:xfrm>
            <a:custGeom>
              <a:avLst/>
              <a:gdLst>
                <a:gd name="T0" fmla="*/ 0 w 85"/>
                <a:gd name="T1" fmla="*/ 0 h 24"/>
                <a:gd name="T2" fmla="*/ 85 w 85"/>
                <a:gd name="T3" fmla="*/ 0 h 24"/>
                <a:gd name="T4" fmla="*/ 85 w 85"/>
                <a:gd name="T5" fmla="*/ 24 h 24"/>
                <a:gd name="T6" fmla="*/ 0 w 85"/>
                <a:gd name="T7" fmla="*/ 24 h 24"/>
                <a:gd name="T8" fmla="*/ 0 w 85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5" h="24">
                  <a:moveTo>
                    <a:pt x="0" y="0"/>
                  </a:moveTo>
                  <a:cubicBezTo>
                    <a:pt x="28" y="0"/>
                    <a:pt x="56" y="0"/>
                    <a:pt x="85" y="0"/>
                  </a:cubicBezTo>
                  <a:cubicBezTo>
                    <a:pt x="85" y="8"/>
                    <a:pt x="85" y="16"/>
                    <a:pt x="85" y="24"/>
                  </a:cubicBezTo>
                  <a:cubicBezTo>
                    <a:pt x="57" y="24"/>
                    <a:pt x="29" y="24"/>
                    <a:pt x="0" y="24"/>
                  </a:cubicBezTo>
                  <a:cubicBezTo>
                    <a:pt x="0" y="16"/>
                    <a:pt x="0" y="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64" name="Freeform 22"/>
            <p:cNvSpPr>
              <a:spLocks/>
            </p:cNvSpPr>
            <p:nvPr/>
          </p:nvSpPr>
          <p:spPr bwMode="gray">
            <a:xfrm>
              <a:off x="218702" y="624240"/>
              <a:ext cx="73671" cy="20465"/>
            </a:xfrm>
            <a:custGeom>
              <a:avLst/>
              <a:gdLst>
                <a:gd name="T0" fmla="*/ 0 w 85"/>
                <a:gd name="T1" fmla="*/ 0 h 24"/>
                <a:gd name="T2" fmla="*/ 85 w 85"/>
                <a:gd name="T3" fmla="*/ 0 h 24"/>
                <a:gd name="T4" fmla="*/ 85 w 85"/>
                <a:gd name="T5" fmla="*/ 24 h 24"/>
                <a:gd name="T6" fmla="*/ 0 w 85"/>
                <a:gd name="T7" fmla="*/ 24 h 24"/>
                <a:gd name="T8" fmla="*/ 0 w 85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5" h="24">
                  <a:moveTo>
                    <a:pt x="0" y="0"/>
                  </a:moveTo>
                  <a:cubicBezTo>
                    <a:pt x="29" y="0"/>
                    <a:pt x="57" y="0"/>
                    <a:pt x="85" y="0"/>
                  </a:cubicBezTo>
                  <a:cubicBezTo>
                    <a:pt x="85" y="8"/>
                    <a:pt x="85" y="16"/>
                    <a:pt x="85" y="24"/>
                  </a:cubicBezTo>
                  <a:cubicBezTo>
                    <a:pt x="57" y="24"/>
                    <a:pt x="28" y="24"/>
                    <a:pt x="0" y="24"/>
                  </a:cubicBezTo>
                  <a:cubicBezTo>
                    <a:pt x="0" y="16"/>
                    <a:pt x="0" y="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65" name="Freeform 26"/>
            <p:cNvSpPr>
              <a:spLocks/>
            </p:cNvSpPr>
            <p:nvPr/>
          </p:nvSpPr>
          <p:spPr bwMode="gray">
            <a:xfrm>
              <a:off x="73739" y="677446"/>
              <a:ext cx="109688" cy="94953"/>
            </a:xfrm>
            <a:custGeom>
              <a:avLst/>
              <a:gdLst>
                <a:gd name="T0" fmla="*/ 46 w 127"/>
                <a:gd name="T1" fmla="*/ 66 h 110"/>
                <a:gd name="T2" fmla="*/ 125 w 127"/>
                <a:gd name="T3" fmla="*/ 0 h 110"/>
                <a:gd name="T4" fmla="*/ 122 w 127"/>
                <a:gd name="T5" fmla="*/ 13 h 110"/>
                <a:gd name="T6" fmla="*/ 52 w 127"/>
                <a:gd name="T7" fmla="*/ 110 h 110"/>
                <a:gd name="T8" fmla="*/ 0 w 127"/>
                <a:gd name="T9" fmla="*/ 55 h 110"/>
                <a:gd name="T10" fmla="*/ 12 w 127"/>
                <a:gd name="T11" fmla="*/ 45 h 110"/>
                <a:gd name="T12" fmla="*/ 46 w 127"/>
                <a:gd name="T13" fmla="*/ 66 h 1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7" h="110">
                  <a:moveTo>
                    <a:pt x="46" y="66"/>
                  </a:moveTo>
                  <a:cubicBezTo>
                    <a:pt x="69" y="41"/>
                    <a:pt x="94" y="17"/>
                    <a:pt x="125" y="0"/>
                  </a:cubicBezTo>
                  <a:cubicBezTo>
                    <a:pt x="127" y="5"/>
                    <a:pt x="127" y="10"/>
                    <a:pt x="122" y="13"/>
                  </a:cubicBezTo>
                  <a:cubicBezTo>
                    <a:pt x="92" y="40"/>
                    <a:pt x="71" y="75"/>
                    <a:pt x="52" y="110"/>
                  </a:cubicBezTo>
                  <a:cubicBezTo>
                    <a:pt x="36" y="91"/>
                    <a:pt x="18" y="73"/>
                    <a:pt x="0" y="55"/>
                  </a:cubicBezTo>
                  <a:cubicBezTo>
                    <a:pt x="4" y="52"/>
                    <a:pt x="8" y="48"/>
                    <a:pt x="12" y="45"/>
                  </a:cubicBezTo>
                  <a:cubicBezTo>
                    <a:pt x="23" y="51"/>
                    <a:pt x="35" y="58"/>
                    <a:pt x="46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67" name="Freeform 27"/>
            <p:cNvSpPr>
              <a:spLocks/>
            </p:cNvSpPr>
            <p:nvPr/>
          </p:nvSpPr>
          <p:spPr bwMode="gray">
            <a:xfrm>
              <a:off x="221214" y="706096"/>
              <a:ext cx="73671" cy="20465"/>
            </a:xfrm>
            <a:custGeom>
              <a:avLst/>
              <a:gdLst>
                <a:gd name="T0" fmla="*/ 0 w 85"/>
                <a:gd name="T1" fmla="*/ 0 h 24"/>
                <a:gd name="T2" fmla="*/ 85 w 85"/>
                <a:gd name="T3" fmla="*/ 0 h 24"/>
                <a:gd name="T4" fmla="*/ 85 w 85"/>
                <a:gd name="T5" fmla="*/ 24 h 24"/>
                <a:gd name="T6" fmla="*/ 0 w 85"/>
                <a:gd name="T7" fmla="*/ 24 h 24"/>
                <a:gd name="T8" fmla="*/ 0 w 85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5" h="24">
                  <a:moveTo>
                    <a:pt x="0" y="0"/>
                  </a:moveTo>
                  <a:cubicBezTo>
                    <a:pt x="29" y="0"/>
                    <a:pt x="57" y="0"/>
                    <a:pt x="85" y="0"/>
                  </a:cubicBezTo>
                  <a:cubicBezTo>
                    <a:pt x="85" y="8"/>
                    <a:pt x="85" y="16"/>
                    <a:pt x="85" y="24"/>
                  </a:cubicBezTo>
                  <a:cubicBezTo>
                    <a:pt x="57" y="24"/>
                    <a:pt x="29" y="24"/>
                    <a:pt x="0" y="24"/>
                  </a:cubicBezTo>
                  <a:cubicBezTo>
                    <a:pt x="0" y="16"/>
                    <a:pt x="0" y="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68" name="Freeform 30"/>
            <p:cNvSpPr>
              <a:spLocks/>
            </p:cNvSpPr>
            <p:nvPr/>
          </p:nvSpPr>
          <p:spPr bwMode="gray">
            <a:xfrm>
              <a:off x="214658" y="744568"/>
              <a:ext cx="73671" cy="21283"/>
            </a:xfrm>
            <a:custGeom>
              <a:avLst/>
              <a:gdLst>
                <a:gd name="T0" fmla="*/ 0 w 85"/>
                <a:gd name="T1" fmla="*/ 0 h 24"/>
                <a:gd name="T2" fmla="*/ 85 w 85"/>
                <a:gd name="T3" fmla="*/ 0 h 24"/>
                <a:gd name="T4" fmla="*/ 85 w 85"/>
                <a:gd name="T5" fmla="*/ 24 h 24"/>
                <a:gd name="T6" fmla="*/ 0 w 85"/>
                <a:gd name="T7" fmla="*/ 24 h 24"/>
                <a:gd name="T8" fmla="*/ 0 w 85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5" h="24">
                  <a:moveTo>
                    <a:pt x="0" y="0"/>
                  </a:moveTo>
                  <a:cubicBezTo>
                    <a:pt x="29" y="0"/>
                    <a:pt x="57" y="0"/>
                    <a:pt x="85" y="0"/>
                  </a:cubicBezTo>
                  <a:cubicBezTo>
                    <a:pt x="85" y="8"/>
                    <a:pt x="85" y="16"/>
                    <a:pt x="85" y="24"/>
                  </a:cubicBezTo>
                  <a:cubicBezTo>
                    <a:pt x="57" y="24"/>
                    <a:pt x="29" y="24"/>
                    <a:pt x="0" y="24"/>
                  </a:cubicBezTo>
                  <a:cubicBezTo>
                    <a:pt x="0" y="16"/>
                    <a:pt x="0" y="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 dirty="0"/>
            </a:p>
          </p:txBody>
        </p:sp>
      </p:grpSp>
      <p:sp>
        <p:nvSpPr>
          <p:cNvPr id="169" name="Rechteck 120"/>
          <p:cNvSpPr/>
          <p:nvPr>
            <p:custDataLst>
              <p:tags r:id="rId30"/>
            </p:custDataLst>
          </p:nvPr>
        </p:nvSpPr>
        <p:spPr bwMode="gray">
          <a:xfrm>
            <a:off x="512233" y="5409220"/>
            <a:ext cx="3899863" cy="468052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46800" rIns="72000" bIns="468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70000" indent="-27000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latin typeface="Arial" panose="020B0604020202020204" pitchFamily="34" charset="0"/>
              </a:rPr>
              <a:t>200 Interviews, repräsentativ für Unternehmensgrösse (Anzahl der Vollzeitbeschäftigten) und Branche</a:t>
            </a:r>
            <a:endParaRPr lang="de-CH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0000" indent="-270000" algn="ctr" fontAlgn="base">
              <a:spcBef>
                <a:spcPct val="0"/>
              </a:spcBef>
              <a:spcAft>
                <a:spcPct val="0"/>
              </a:spcAft>
            </a:pPr>
            <a:endParaRPr lang="de-CH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0000" indent="-270000" algn="ctr" fontAlgn="base">
              <a:spcBef>
                <a:spcPct val="0"/>
              </a:spcBef>
              <a:spcAft>
                <a:spcPct val="0"/>
              </a:spcAft>
            </a:pPr>
            <a:endParaRPr lang="de-CH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Rectangle 28"/>
          <p:cNvSpPr/>
          <p:nvPr>
            <p:custDataLst>
              <p:tags r:id="rId31"/>
            </p:custDataLst>
          </p:nvPr>
        </p:nvSpPr>
        <p:spPr bwMode="gray">
          <a:xfrm>
            <a:off x="4680040" y="4588454"/>
            <a:ext cx="252000" cy="252028"/>
          </a:xfrm>
          <a:prstGeom prst="rect">
            <a:avLst/>
          </a:prstGeom>
          <a:solidFill>
            <a:srgbClr val="00BFB3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72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70000" marR="0" indent="-270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0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Rectangle 122"/>
          <p:cNvSpPr/>
          <p:nvPr>
            <p:custDataLst>
              <p:tags r:id="rId32"/>
            </p:custDataLst>
          </p:nvPr>
        </p:nvSpPr>
        <p:spPr bwMode="gray">
          <a:xfrm>
            <a:off x="4674889" y="5157192"/>
            <a:ext cx="252000" cy="252028"/>
          </a:xfrm>
          <a:prstGeom prst="rect">
            <a:avLst/>
          </a:prstGeom>
          <a:solidFill>
            <a:srgbClr val="EA635C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72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70000" marR="0" indent="-270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0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Rechteck 94"/>
          <p:cNvSpPr/>
          <p:nvPr>
            <p:custDataLst>
              <p:tags r:id="rId33"/>
            </p:custDataLst>
          </p:nvPr>
        </p:nvSpPr>
        <p:spPr bwMode="gray">
          <a:xfrm>
            <a:off x="4968468" y="4509168"/>
            <a:ext cx="3816000" cy="432000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46800" rIns="72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ts val="300"/>
              </a:spcBef>
              <a:spcAft>
                <a:spcPct val="0"/>
              </a:spcAft>
              <a:defRPr/>
            </a:pPr>
            <a:r>
              <a:rPr lang="en-GB" sz="1200" dirty="0" smtClean="0">
                <a:latin typeface="Arial" panose="020B0604020202020204" pitchFamily="34" charset="0"/>
              </a:rPr>
              <a:t>Ergebnisse von 2016 sind wesentlich höher ggü. 2013</a:t>
            </a:r>
            <a:r>
              <a:t/>
            </a:r>
            <a:br/>
            <a:r>
              <a:rPr lang="en-GB" sz="1200" dirty="0" smtClean="0">
                <a:latin typeface="Arial" panose="020B0604020202020204" pitchFamily="34" charset="0"/>
              </a:rPr>
              <a:t>und NICHT wesentlich niedriger ggü. 2014 und 2015</a:t>
            </a:r>
          </a:p>
        </p:txBody>
      </p:sp>
      <p:sp>
        <p:nvSpPr>
          <p:cNvPr id="127" name="Rechteck 126"/>
          <p:cNvSpPr/>
          <p:nvPr>
            <p:custDataLst>
              <p:tags r:id="rId34"/>
            </p:custDataLst>
          </p:nvPr>
        </p:nvSpPr>
        <p:spPr bwMode="gray">
          <a:xfrm>
            <a:off x="4968468" y="5151907"/>
            <a:ext cx="3816000" cy="432000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46800" rIns="72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ts val="300"/>
              </a:spcBef>
              <a:spcAft>
                <a:spcPct val="0"/>
              </a:spcAft>
              <a:defRPr/>
            </a:pPr>
            <a:r>
              <a:rPr lang="en-GB" sz="1200" dirty="0" smtClean="0">
                <a:latin typeface="Arial" panose="020B0604020202020204" pitchFamily="34" charset="0"/>
              </a:rPr>
              <a:t>Ergebnisse von 2016 sind wesentlich niedriger ggü. 2013 und NICHT wesentlich höher ggü. 2014 und 2015</a:t>
            </a:r>
          </a:p>
        </p:txBody>
      </p:sp>
      <p:graphicFrame>
        <p:nvGraphicFramePr>
          <p:cNvPr id="131" name="Tabelle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40730"/>
              </p:ext>
            </p:extLst>
          </p:nvPr>
        </p:nvGraphicFramePr>
        <p:xfrm>
          <a:off x="8198508" y="897920"/>
          <a:ext cx="669600" cy="37800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669600"/>
              </a:tblGrid>
              <a:tr h="378000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de-DE" sz="14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2" name="Rechteck 131"/>
          <p:cNvSpPr/>
          <p:nvPr/>
        </p:nvSpPr>
        <p:spPr bwMode="auto">
          <a:xfrm>
            <a:off x="8136396" y="1187823"/>
            <a:ext cx="828092" cy="324498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72000" rIns="36000" bIns="360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sz="700" baseline="0" dirty="0" smtClean="0">
                <a:solidFill>
                  <a:schemeClr val="accent3"/>
                </a:solidFill>
                <a:latin typeface="Arial" panose="020B0604020202020204" pitchFamily="34" charset="0"/>
              </a:rPr>
              <a:t>Umfragebericht</a:t>
            </a:r>
          </a:p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 smtClean="0">
                <a:solidFill>
                  <a:schemeClr val="accent3"/>
                </a:solidFill>
                <a:latin typeface="Arial" panose="020B0604020202020204" pitchFamily="34" charset="0"/>
              </a:rPr>
              <a:t>Schweiz</a:t>
            </a:r>
            <a:endParaRPr lang="de-CH" sz="700" baseline="0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" name="CH_63" descr="© INSCALE GmbH, 14.06.2010"/>
          <p:cNvPicPr>
            <a:picLocks noChangeAspect="1" noChangeArrowheads="1"/>
          </p:cNvPicPr>
          <p:nvPr/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292" y="942904"/>
            <a:ext cx="288032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380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gray"/>
        <p:txBody>
          <a:bodyPr/>
          <a:lstStyle/>
          <a:p>
            <a:r>
              <a:rPr dirty="0" smtClean="0"/>
              <a:t>„Cyberkriminalität“ und „Reputationsschaden“ haben in den vergangenen drei Jahren an Bedeutung gewonnen</a:t>
            </a:r>
            <a:endParaRPr lang="de-CH" dirty="0"/>
          </a:p>
        </p:txBody>
      </p:sp>
      <p:sp>
        <p:nvSpPr>
          <p:cNvPr id="12" name="Rechteck 11"/>
          <p:cNvSpPr/>
          <p:nvPr>
            <p:custDataLst>
              <p:tags r:id="rId2"/>
            </p:custDataLst>
          </p:nvPr>
        </p:nvSpPr>
        <p:spPr bwMode="gray">
          <a:xfrm>
            <a:off x="431540" y="1520825"/>
            <a:ext cx="8353683" cy="1692000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0000" tIns="46800" rIns="90000" bIns="468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dirty="0" smtClean="0"/>
              <a:t>„Mangelnde Verbrauchernachfrage / Überbestände“ nach wie vor das bedeutendste Risiko für KMU (39 %) </a:t>
            </a:r>
          </a:p>
          <a:p>
            <a:pPr marL="285750" indent="-28575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dirty="0" smtClean="0"/>
              <a:t>„Starker Wettbewerb / Dumpingpreise“ weniger kritisch als in Vergangenheit (30 %)</a:t>
            </a:r>
          </a:p>
          <a:p>
            <a:pPr marL="285750" indent="-28575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dirty="0" smtClean="0"/>
              <a:t>„Cyberkriminalität“ (12 %) und „Reputationsschaden“ (17 %) werden als wesentlich grössere Risiken als in der Vergangenheit empfunden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F5B0B8F-E14C-4F70-8AB9-5AF296774661}" type="slidenum">
              <a:rPr lang="en-GB" smtClean="0"/>
              <a:pPr/>
              <a:t>4</a:t>
            </a:fld>
            <a:endParaRPr lang="de-CH" dirty="0"/>
          </a:p>
        </p:txBody>
      </p:sp>
      <p:sp>
        <p:nvSpPr>
          <p:cNvPr id="11" name="Rechteck 10"/>
          <p:cNvSpPr/>
          <p:nvPr>
            <p:custDataLst>
              <p:tags r:id="rId3"/>
            </p:custDataLst>
          </p:nvPr>
        </p:nvSpPr>
        <p:spPr bwMode="gray">
          <a:xfrm>
            <a:off x="431539" y="3609204"/>
            <a:ext cx="8353683" cy="2304072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0000" tIns="46800" rIns="90000" bIns="468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dirty="0" smtClean="0"/>
              <a:t>Ebenso wie in fast allen anderen Ländern sind „Mangelnde Verbrauchernachfrage / Überbestände“ und „Starker Wettbewerb / Dumpingpreise“ die wichtigsten Risiken für schweizerische KMU</a:t>
            </a:r>
          </a:p>
          <a:p>
            <a:pPr marL="285750" indent="-28575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dirty="0" smtClean="0"/>
              <a:t>„Reputationsschaden“ wird in der Schweiz höher als in allen anderen europäischen Ländern eingestuft</a:t>
            </a:r>
          </a:p>
          <a:p>
            <a:pPr marL="285750" indent="-28575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dirty="0" smtClean="0"/>
              <a:t>„Feuer“ in der Schweiz weniger kritisch als in anderen europäischen Ländern</a:t>
            </a:r>
            <a:endParaRPr lang="de-CH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de-CH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hteck 14"/>
          <p:cNvSpPr/>
          <p:nvPr>
            <p:custDataLst>
              <p:tags r:id="rId4"/>
            </p:custDataLst>
          </p:nvPr>
        </p:nvSpPr>
        <p:spPr bwMode="auto">
          <a:xfrm>
            <a:off x="358775" y="1520976"/>
            <a:ext cx="72765" cy="1908024"/>
          </a:xfrm>
          <a:prstGeom prst="rect">
            <a:avLst/>
          </a:prstGeom>
          <a:solidFill>
            <a:srgbClr val="000066"/>
          </a:solidFill>
          <a:ln w="31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46800" rIns="72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Gerade Verbindung 4"/>
          <p:cNvCxnSpPr/>
          <p:nvPr>
            <p:custDataLst>
              <p:tags r:id="rId5"/>
            </p:custDataLst>
          </p:nvPr>
        </p:nvCxnSpPr>
        <p:spPr bwMode="auto">
          <a:xfrm>
            <a:off x="540468" y="3501008"/>
            <a:ext cx="8244000" cy="0"/>
          </a:xfrm>
          <a:prstGeom prst="line">
            <a:avLst/>
          </a:prstGeom>
          <a:solidFill>
            <a:schemeClr val="folHlink">
              <a:alpha val="50000"/>
            </a:schemeClr>
          </a:solidFill>
          <a:ln w="3175" cap="flat" cmpd="sng" algn="ctr">
            <a:solidFill>
              <a:srgbClr val="00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hteck 15"/>
          <p:cNvSpPr/>
          <p:nvPr>
            <p:custDataLst>
              <p:tags r:id="rId6"/>
            </p:custDataLst>
          </p:nvPr>
        </p:nvSpPr>
        <p:spPr bwMode="auto">
          <a:xfrm>
            <a:off x="358816" y="3609208"/>
            <a:ext cx="72724" cy="2520092"/>
          </a:xfrm>
          <a:prstGeom prst="rect">
            <a:avLst/>
          </a:prstGeom>
          <a:solidFill>
            <a:srgbClr val="000066"/>
          </a:solidFill>
          <a:ln w="31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46800" rIns="72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Gerade Verbindung 17"/>
          <p:cNvCxnSpPr/>
          <p:nvPr>
            <p:custDataLst>
              <p:tags r:id="rId7"/>
            </p:custDataLst>
          </p:nvPr>
        </p:nvCxnSpPr>
        <p:spPr bwMode="auto">
          <a:xfrm>
            <a:off x="502036" y="6108315"/>
            <a:ext cx="8246428" cy="0"/>
          </a:xfrm>
          <a:prstGeom prst="line">
            <a:avLst/>
          </a:prstGeom>
          <a:solidFill>
            <a:schemeClr val="folHlink">
              <a:alpha val="50000"/>
            </a:schemeClr>
          </a:solidFill>
          <a:ln w="3175" cap="flat" cmpd="sng" algn="ctr">
            <a:solidFill>
              <a:srgbClr val="00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Rechteck 6"/>
          <p:cNvSpPr/>
          <p:nvPr/>
        </p:nvSpPr>
        <p:spPr bwMode="auto">
          <a:xfrm>
            <a:off x="8136396" y="1187823"/>
            <a:ext cx="828092" cy="324498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72000" rIns="36000" bIns="360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aseline="0" dirty="0" smtClean="0">
                <a:solidFill>
                  <a:schemeClr val="accent3"/>
                </a:solidFill>
                <a:latin typeface="Arial" panose="020B0604020202020204" pitchFamily="34" charset="0"/>
              </a:rPr>
              <a:t>Umfragebericht</a:t>
            </a:r>
          </a:p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 smtClean="0">
                <a:solidFill>
                  <a:schemeClr val="accent3"/>
                </a:solidFill>
                <a:latin typeface="Arial" panose="020B0604020202020204" pitchFamily="34" charset="0"/>
              </a:rPr>
              <a:t>Schweiz</a:t>
            </a:r>
            <a:endParaRPr lang="de-CH" sz="700" baseline="0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Tabel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198394"/>
              </p:ext>
            </p:extLst>
          </p:nvPr>
        </p:nvGraphicFramePr>
        <p:xfrm>
          <a:off x="8198508" y="897920"/>
          <a:ext cx="669600" cy="37800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669600"/>
              </a:tblGrid>
              <a:tr h="378000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de-DE" sz="14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" name="Untertitel 2"/>
          <p:cNvSpPr txBox="1">
            <a:spLocks/>
          </p:cNvSpPr>
          <p:nvPr/>
        </p:nvSpPr>
        <p:spPr bwMode="auto">
          <a:xfrm>
            <a:off x="304798" y="984965"/>
            <a:ext cx="7327541" cy="3183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20000"/>
              <a:buFont typeface="Symbol" pitchFamily="18" charset="2"/>
              <a:buNone/>
              <a:defRPr sz="140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800" baseline="0">
                <a:solidFill>
                  <a:schemeClr val="tx1">
                    <a:tint val="75000"/>
                  </a:schemeClr>
                </a:solidFill>
                <a:latin typeface="+mj-lt"/>
              </a:defRPr>
            </a:lvl6pPr>
            <a:lvl7pPr marL="27432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800" baseline="0">
                <a:solidFill>
                  <a:schemeClr val="tx1">
                    <a:tint val="75000"/>
                  </a:schemeClr>
                </a:solidFill>
                <a:latin typeface="+mj-lt"/>
              </a:defRPr>
            </a:lvl7pPr>
            <a:lvl8pPr marL="32004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600" baseline="0">
                <a:solidFill>
                  <a:schemeClr val="tx1">
                    <a:tint val="75000"/>
                  </a:schemeClr>
                </a:solidFill>
                <a:latin typeface="+mj-lt"/>
              </a:defRPr>
            </a:lvl8pPr>
            <a:lvl9pPr marL="36576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600" baseline="0">
                <a:solidFill>
                  <a:schemeClr val="tx1">
                    <a:tint val="75000"/>
                  </a:schemeClr>
                </a:solidFill>
                <a:latin typeface="+mj-lt"/>
              </a:defRPr>
            </a:lvl9pPr>
          </a:lstStyle>
          <a:p>
            <a:pPr>
              <a:defRPr/>
            </a:pPr>
            <a:r>
              <a:rPr lang="en-US" kern="0" dirty="0"/>
              <a:t>Hauptrisiken für kleine und mittlere Unternehmen 2016</a:t>
            </a:r>
          </a:p>
          <a:p>
            <a:pPr>
              <a:defRPr/>
            </a:pPr>
            <a:r>
              <a:rPr dirty="0" smtClean="0"/>
              <a:t>Ergebnisse: Zusammenfassung</a:t>
            </a:r>
          </a:p>
        </p:txBody>
      </p:sp>
      <p:pic>
        <p:nvPicPr>
          <p:cNvPr id="32" name="CH_67" descr="© INSCALE GmbH, 14.06.201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292" y="942904"/>
            <a:ext cx="288032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588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el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056765"/>
              </p:ext>
            </p:extLst>
          </p:nvPr>
        </p:nvGraphicFramePr>
        <p:xfrm>
          <a:off x="8198508" y="897920"/>
          <a:ext cx="669600" cy="37800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669600"/>
              </a:tblGrid>
              <a:tr h="378000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de-DE" sz="14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elle 10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66859568"/>
              </p:ext>
            </p:extLst>
          </p:nvPr>
        </p:nvGraphicFramePr>
        <p:xfrm>
          <a:off x="343950" y="2050020"/>
          <a:ext cx="8440517" cy="3649808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139818"/>
                <a:gridCol w="271759"/>
                <a:gridCol w="1205788"/>
                <a:gridCol w="1205788"/>
                <a:gridCol w="1205788"/>
                <a:gridCol w="1205788"/>
                <a:gridCol w="1205788"/>
              </a:tblGrid>
              <a:tr h="243349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</a:pPr>
                      <a:r>
                        <a:rPr lang="en-GB" sz="7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Feuer</a:t>
                      </a:r>
                      <a:endParaRPr lang="de-CH" sz="700" b="0" i="0" u="none" strike="noStrike" baseline="0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endParaRPr lang="de-CH" sz="7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54000" marT="25200" marB="25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CH" sz="7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54000" marT="25200" marB="25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7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54000" marT="25200" marB="25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7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54000" marT="25200" marB="25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7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54000" marT="25200" marB="25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7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54000" marT="25200" marB="25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3349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</a:pPr>
                      <a:r>
                        <a:rPr lang="en-GB" sz="7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Diebstahl</a:t>
                      </a:r>
                      <a:endParaRPr lang="de-CH" sz="700" b="0" i="0" u="none" strike="noStrike" baseline="0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80000"/>
                        </a:lnSpc>
                      </a:pPr>
                      <a:endParaRPr lang="de-CH" sz="7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3349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</a:pPr>
                      <a:r>
                        <a:rPr lang="en-GB" sz="7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Cyberkriminalität (z. B. Hackerangriffe, Online-Betrugsfälle usw.)</a:t>
                      </a:r>
                      <a:endParaRPr lang="de-CH" sz="700" b="0" i="0" u="none" strike="noStrike" baseline="0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80000"/>
                        </a:lnSpc>
                      </a:pPr>
                      <a:endParaRPr lang="de-CH" sz="700" b="0" i="0" u="none" strike="noStrike" baseline="30000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baseline="30000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3349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</a:pPr>
                      <a:r>
                        <a:rPr lang="en-GB" sz="7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Technologische Anfälligkeiten / IT-Ausfälle</a:t>
                      </a:r>
                      <a:endParaRPr lang="de-CH" sz="700" b="0" i="0" u="none" strike="noStrike" baseline="0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80000"/>
                        </a:lnSpc>
                      </a:pPr>
                      <a:endParaRPr lang="de-CH" sz="7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3349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</a:pPr>
                      <a:r>
                        <a:rPr lang="en-GB" sz="7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Verkehr / Schäden an Firmenfahrzeugen</a:t>
                      </a:r>
                      <a:endParaRPr lang="de-CH" sz="700" b="0" i="0" u="none" strike="noStrike" baseline="0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80000"/>
                        </a:lnSpc>
                      </a:pPr>
                      <a:endParaRPr lang="de-CH" sz="700" b="0" i="0" u="none" strike="noStrike" kern="1200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de-CH" sz="900" b="0" i="0" u="none" strike="noStrike" kern="1200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de-CH" sz="900" b="0" i="0" u="none" strike="noStrike" kern="1200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de-CH" sz="900" b="0" i="0" u="none" strike="noStrike" kern="1200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de-CH" sz="900" b="0" i="0" u="none" strike="noStrike" kern="1200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de-CH" sz="900" b="0" i="0" u="none" strike="noStrike" kern="1200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3349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</a:pPr>
                      <a:r>
                        <a:rPr lang="en-GB" sz="7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Gesundheit und Sicherheit von Kunden oder Mitarbeitern</a:t>
                      </a:r>
                      <a:endParaRPr lang="de-CH" sz="700" b="0" i="0" u="none" strike="noStrike" baseline="0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80000"/>
                        </a:lnSpc>
                      </a:pPr>
                      <a:endParaRPr lang="de-CH" sz="7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922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</a:pPr>
                      <a:r>
                        <a:rPr lang="en-GB" sz="7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Unruhen und böswillig verursachter Schaden</a:t>
                      </a:r>
                      <a:endParaRPr lang="de-CH" sz="700" b="0" i="0" u="none" strike="noStrike" baseline="0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80000"/>
                        </a:lnSpc>
                      </a:pPr>
                      <a:endParaRPr lang="de-CH" sz="7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3349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</a:pPr>
                      <a:r>
                        <a:rPr lang="en-GB" sz="7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Reputationsschaden (d. h. negative Schlagzeilen in den Medien)</a:t>
                      </a:r>
                      <a:endParaRPr lang="de-CH" sz="700" b="0" i="0" u="none" strike="noStrike" baseline="0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80000"/>
                        </a:lnSpc>
                      </a:pPr>
                      <a:endParaRPr lang="de-CH" sz="700" b="0" i="0" u="none" strike="noStrike" baseline="30000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3349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</a:pPr>
                      <a:r>
                        <a:rPr lang="en-GB" sz="7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Wegfall von Partnern und Lieferanten</a:t>
                      </a:r>
                      <a:endParaRPr lang="de-CH" sz="700" b="0" i="0" u="none" strike="noStrike" baseline="0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80000"/>
                        </a:lnSpc>
                      </a:pPr>
                      <a:endParaRPr lang="de-CH" sz="7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3349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</a:pPr>
                      <a:r>
                        <a:rPr lang="en-GB" sz="7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Naturkatastrophen / Unvorhersehbare Wetterverhältnisse</a:t>
                      </a:r>
                      <a:endParaRPr lang="de-CH" sz="700" b="0" i="0" u="none" strike="noStrike" baseline="0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80000"/>
                        </a:lnSpc>
                      </a:pPr>
                      <a:endParaRPr lang="de-CH" sz="7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baseline="30000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3349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</a:pPr>
                      <a:r>
                        <a:rPr lang="en-GB" sz="7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Mangelnde Verbrauchernachfrage / Überbestände</a:t>
                      </a:r>
                      <a:endParaRPr lang="de-CH" sz="700" b="0" i="0" u="none" strike="noStrike" baseline="0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80000"/>
                        </a:lnSpc>
                      </a:pPr>
                      <a:endParaRPr lang="de-CH" sz="700" b="0" i="0" u="none" strike="noStrike" baseline="30000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3349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</a:pPr>
                      <a:r>
                        <a:rPr lang="en-GB" sz="7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Rechtliche und steuerliche Probleme</a:t>
                      </a:r>
                      <a:endParaRPr lang="de-CH" sz="700" b="0" i="0" u="none" strike="noStrike" baseline="0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80000"/>
                        </a:lnSpc>
                      </a:pPr>
                      <a:endParaRPr lang="de-CH" sz="700" b="0" i="0" u="none" strike="noStrike" baseline="30000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3349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</a:pPr>
                      <a:r>
                        <a:rPr lang="en-GB" sz="7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Korruption</a:t>
                      </a:r>
                      <a:endParaRPr lang="de-CH" sz="700" b="0" i="0" u="none" strike="noStrike" baseline="0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80000"/>
                        </a:lnSpc>
                      </a:pPr>
                      <a:endParaRPr lang="de-CH" sz="700" b="0" i="0" u="none" strike="noStrike" baseline="30000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3349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</a:pPr>
                      <a:r>
                        <a:rPr lang="en-GB" sz="7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Starker Wettbewerb / Dumpingpreise und daraus resultierende sinkende Verkaufsmargen</a:t>
                      </a:r>
                      <a:endParaRPr lang="de-CH" sz="700" b="0" i="0" u="none" strike="noStrike" baseline="0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80000"/>
                        </a:lnSpc>
                      </a:pPr>
                      <a:endParaRPr lang="de-CH" sz="700" b="0" i="0" u="none" strike="noStrike" baseline="30000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3349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</a:pPr>
                      <a:r>
                        <a:rPr lang="en-GB" sz="7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Ich glaube nicht, dass es Risiken für mein Unternehmen gibt</a:t>
                      </a:r>
                      <a:endParaRPr lang="de-CH" sz="700" b="0" i="0" u="none" strike="noStrike" baseline="0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80000"/>
                        </a:lnSpc>
                      </a:pPr>
                      <a:endParaRPr lang="de-CH" sz="700" b="0" i="0" u="none" strike="noStrike" baseline="30000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54000" marT="468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itel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 bwMode="gray"/>
        <p:txBody>
          <a:bodyPr/>
          <a:lstStyle/>
          <a:p>
            <a:r>
              <a:rPr dirty="0" smtClean="0"/>
              <a:t>„Starker Wettbewerb / Dumpingpreise“ haben in vergangenen Jahren zunehmend an Bedeutung verloren</a:t>
            </a:r>
            <a:endParaRPr lang="de-CH" dirty="0"/>
          </a:p>
        </p:txBody>
      </p:sp>
      <p:sp>
        <p:nvSpPr>
          <p:cNvPr id="7" name="Untertitel 6"/>
          <p:cNvSpPr>
            <a:spLocks noGrp="1"/>
          </p:cNvSpPr>
          <p:nvPr>
            <p:ph type="subTitle" idx="13"/>
            <p:custDataLst>
              <p:tags r:id="rId3"/>
            </p:custDataLst>
          </p:nvPr>
        </p:nvSpPr>
        <p:spPr bwMode="gray">
          <a:xfrm>
            <a:off x="304798" y="984965"/>
            <a:ext cx="7219529" cy="318373"/>
          </a:xfrm>
        </p:spPr>
        <p:txBody>
          <a:bodyPr/>
          <a:lstStyle/>
          <a:p>
            <a:r>
              <a:rPr dirty="0" smtClean="0"/>
              <a:t>Hauptrisiken für kleine und mittlere Unternehmen 2016</a:t>
            </a:r>
          </a:p>
          <a:p>
            <a:r>
              <a:rPr dirty="0" smtClean="0"/>
              <a:t>Ergebnisse: Jahresvergleich</a:t>
            </a:r>
            <a:r>
              <a:rPr lang="en-US" dirty="0" smtClean="0"/>
              <a:t>	</a:t>
            </a:r>
          </a:p>
        </p:txBody>
      </p:sp>
      <p:sp>
        <p:nvSpPr>
          <p:cNvPr id="10" name="Textfeld 17"/>
          <p:cNvSpPr txBox="1"/>
          <p:nvPr>
            <p:custDataLst>
              <p:tags r:id="rId4"/>
            </p:custDataLst>
          </p:nvPr>
        </p:nvSpPr>
        <p:spPr bwMode="gray">
          <a:xfrm>
            <a:off x="360468" y="6165324"/>
            <a:ext cx="8604020" cy="19465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>
              <a:tabLst>
                <a:tab pos="355600" algn="l"/>
              </a:tabLst>
              <a:defRPr/>
            </a:pPr>
            <a:r>
              <a:rPr lang="en-US" sz="800" dirty="0"/>
              <a:t>F1: 	Welche der folgenden Risiken sind Ihrer Meinung nach die Hauptrisiken für Ihr Unternehmen im Jahr 2016? Bitte max. drei Antworten auswählen. Grundlage: n=200 </a:t>
            </a:r>
            <a:endParaRPr lang="de-CH" sz="800" dirty="0"/>
          </a:p>
        </p:txBody>
      </p:sp>
      <p:sp>
        <p:nvSpPr>
          <p:cNvPr id="12" name="Rechteck 6"/>
          <p:cNvSpPr/>
          <p:nvPr/>
        </p:nvSpPr>
        <p:spPr bwMode="auto">
          <a:xfrm>
            <a:off x="8136396" y="1187823"/>
            <a:ext cx="828092" cy="324498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72000" rIns="36000" bIns="360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aseline="0" dirty="0" smtClean="0">
                <a:solidFill>
                  <a:schemeClr val="accent3"/>
                </a:solidFill>
                <a:latin typeface="Arial" panose="020B0604020202020204" pitchFamily="34" charset="0"/>
              </a:rPr>
              <a:t>Umfragebericht</a:t>
            </a:r>
          </a:p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 smtClean="0">
                <a:solidFill>
                  <a:schemeClr val="accent3"/>
                </a:solidFill>
                <a:latin typeface="Arial" panose="020B0604020202020204" pitchFamily="34" charset="0"/>
              </a:rPr>
              <a:t>Schweiz</a:t>
            </a:r>
            <a:endParaRPr lang="de-CH" sz="700" baseline="0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28"/>
          <p:cNvSpPr/>
          <p:nvPr>
            <p:custDataLst>
              <p:tags r:id="rId5"/>
            </p:custDataLst>
          </p:nvPr>
        </p:nvSpPr>
        <p:spPr bwMode="gray">
          <a:xfrm>
            <a:off x="6653724" y="5781600"/>
            <a:ext cx="143592" cy="151294"/>
          </a:xfrm>
          <a:prstGeom prst="rect">
            <a:avLst/>
          </a:prstGeom>
          <a:solidFill>
            <a:srgbClr val="00BFB3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72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70000" marR="0" indent="-270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0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22"/>
          <p:cNvSpPr/>
          <p:nvPr>
            <p:custDataLst>
              <p:tags r:id="rId6"/>
            </p:custDataLst>
          </p:nvPr>
        </p:nvSpPr>
        <p:spPr bwMode="gray">
          <a:xfrm>
            <a:off x="6653724" y="6021288"/>
            <a:ext cx="143592" cy="151294"/>
          </a:xfrm>
          <a:prstGeom prst="rect">
            <a:avLst/>
          </a:prstGeom>
          <a:solidFill>
            <a:srgbClr val="EA635C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72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70000" marR="0" indent="-270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0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hteck 17"/>
          <p:cNvSpPr/>
          <p:nvPr>
            <p:custDataLst>
              <p:tags r:id="rId7"/>
            </p:custDataLst>
          </p:nvPr>
        </p:nvSpPr>
        <p:spPr bwMode="gray">
          <a:xfrm>
            <a:off x="6768244" y="5789968"/>
            <a:ext cx="2160240" cy="432000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46800" rIns="72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ts val="300"/>
              </a:spcBef>
              <a:spcAft>
                <a:spcPct val="0"/>
              </a:spcAft>
              <a:defRPr/>
            </a:pPr>
            <a:r>
              <a:rPr lang="en-GB" sz="600" dirty="0" smtClean="0">
                <a:latin typeface="Arial" panose="020B0604020202020204" pitchFamily="34" charset="0"/>
              </a:rPr>
              <a:t>Ergebnisse von 2016 sind wesentlich höher ggü. 2013 und NICHT wesentlich niedriger ggü. 2014 und 2015</a:t>
            </a:r>
          </a:p>
          <a:p>
            <a:pPr fontAlgn="base">
              <a:spcBef>
                <a:spcPts val="300"/>
              </a:spcBef>
              <a:spcAft>
                <a:spcPct val="0"/>
              </a:spcAft>
              <a:defRPr/>
            </a:pPr>
            <a:r>
              <a:rPr lang="en-GB" sz="600" dirty="0" smtClean="0">
                <a:latin typeface="Arial" panose="020B0604020202020204" pitchFamily="34" charset="0"/>
              </a:rPr>
              <a:t>Ergebnisse von 2016 sind wesentlich niedriger ggü. 2013 und NICHT wesentlich höher ggü. 2014 und 2015</a:t>
            </a:r>
            <a:endParaRPr lang="de-CH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hteck 18"/>
          <p:cNvSpPr/>
          <p:nvPr>
            <p:custDataLst>
              <p:tags r:id="rId8"/>
            </p:custDataLst>
          </p:nvPr>
        </p:nvSpPr>
        <p:spPr bwMode="gray">
          <a:xfrm>
            <a:off x="5904148" y="5841268"/>
            <a:ext cx="3816000" cy="432000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46800" rIns="72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ts val="300"/>
              </a:spcBef>
              <a:spcAft>
                <a:spcPct val="0"/>
              </a:spcAft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1" name="Diagramm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9194512"/>
              </p:ext>
            </p:extLst>
          </p:nvPr>
        </p:nvGraphicFramePr>
        <p:xfrm>
          <a:off x="1979712" y="1908124"/>
          <a:ext cx="4748166" cy="4381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graphicFrame>
        <p:nvGraphicFramePr>
          <p:cNvPr id="24" name="Tabelle 23"/>
          <p:cNvGraphicFramePr>
            <a:graphicFrameLocks noGrp="1"/>
          </p:cNvGraphicFramePr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3445280417"/>
              </p:ext>
            </p:extLst>
          </p:nvPr>
        </p:nvGraphicFramePr>
        <p:xfrm>
          <a:off x="6521606" y="1792800"/>
          <a:ext cx="2260800" cy="391680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565200"/>
                <a:gridCol w="565200"/>
                <a:gridCol w="565200"/>
                <a:gridCol w="565200"/>
              </a:tblGrid>
              <a:tr h="24480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de-CH" sz="900" dirty="0" smtClean="0"/>
                        <a:t>2016</a:t>
                      </a:r>
                    </a:p>
                  </a:txBody>
                  <a:tcPr marL="54000" marR="54000" marT="25200" marB="252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de-CH" sz="900" dirty="0" smtClean="0"/>
                        <a:t>2015</a:t>
                      </a:r>
                    </a:p>
                  </a:txBody>
                  <a:tcPr marL="54000" marR="54000" marT="25200" marB="252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de-CH" sz="900" dirty="0" smtClean="0"/>
                        <a:t>2014</a:t>
                      </a:r>
                    </a:p>
                  </a:txBody>
                  <a:tcPr marL="54000" marR="54000" marT="25200" marB="252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de-CH" sz="900" dirty="0" smtClean="0"/>
                        <a:t>2013</a:t>
                      </a:r>
                    </a:p>
                  </a:txBody>
                  <a:tcPr marL="54000" marR="54000" marT="25200" marB="252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244800"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5,5</a:t>
                      </a:r>
                    </a:p>
                  </a:txBody>
                  <a:tcPr marL="54000" marR="54000" marT="25200" marB="252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6,5</a:t>
                      </a:r>
                      <a:endParaRPr lang="de-CH" sz="900" b="0" i="0" u="none" strike="noStrike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6,0</a:t>
                      </a:r>
                      <a:endParaRPr lang="de-CH" sz="900" b="0" i="0" u="none" strike="noStrike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3,6</a:t>
                      </a:r>
                      <a:endParaRPr lang="de-CH" sz="900" b="0" i="0" u="none" strike="noStrike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800"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13,0</a:t>
                      </a:r>
                    </a:p>
                  </a:txBody>
                  <a:tcPr marL="54000" marR="54000" marT="25200" marB="252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defRPr/>
                      </a:pPr>
                      <a:r>
                        <a:rPr lang="de-CH" sz="9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defRPr/>
                      </a:pPr>
                      <a:r>
                        <a:rPr lang="de-CH" sz="9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defRPr/>
                      </a:pPr>
                      <a:r>
                        <a:rPr lang="de-CH" sz="9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10,0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800"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baseline="0" dirty="0" smtClean="0">
                          <a:solidFill>
                            <a:srgbClr val="FFFFFF"/>
                          </a:solidFill>
                          <a:latin typeface="+mn-lt"/>
                        </a:rPr>
                        <a:t>12,0</a:t>
                      </a:r>
                      <a:endParaRPr lang="de-CH" sz="9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25200" marB="252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F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defRPr/>
                      </a:pPr>
                      <a:r>
                        <a:rPr lang="de-CH" sz="9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defRPr/>
                      </a:pPr>
                      <a:r>
                        <a:rPr lang="de-CH" sz="9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defRPr/>
                      </a:pPr>
                      <a:r>
                        <a:rPr lang="de-CH" sz="9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800"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9,0</a:t>
                      </a:r>
                    </a:p>
                  </a:txBody>
                  <a:tcPr marL="54000" marR="54000" marT="25200" marB="252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defRPr/>
                      </a:pPr>
                      <a:r>
                        <a:rPr lang="de-CH" sz="9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defRPr/>
                      </a:pPr>
                      <a:r>
                        <a:rPr lang="de-CH" sz="9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11,6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8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9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11,0</a:t>
                      </a:r>
                    </a:p>
                  </a:txBody>
                  <a:tcPr marL="54000" marR="54000" marT="25200" marB="252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defRPr/>
                      </a:pPr>
                      <a:r>
                        <a:rPr lang="de-CH" sz="9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defRPr/>
                      </a:pPr>
                      <a:r>
                        <a:rPr lang="de-CH" sz="9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defRPr/>
                      </a:pPr>
                      <a:r>
                        <a:rPr lang="de-CH" sz="9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10,0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8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15,0</a:t>
                      </a:r>
                    </a:p>
                  </a:txBody>
                  <a:tcPr marL="54000" marR="54000" marT="25200" marB="252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defRPr/>
                      </a:pPr>
                      <a:r>
                        <a:rPr lang="de-CH" sz="9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18,5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defRPr/>
                      </a:pPr>
                      <a:r>
                        <a:rPr lang="de-CH" sz="9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15,6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8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3,5</a:t>
                      </a:r>
                    </a:p>
                  </a:txBody>
                  <a:tcPr marL="54000" marR="54000" marT="25200" marB="252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defRPr/>
                      </a:pPr>
                      <a:r>
                        <a:rPr lang="de-CH" sz="9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defRPr/>
                      </a:pPr>
                      <a:r>
                        <a:rPr lang="de-CH" sz="9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defRPr/>
                      </a:pPr>
                      <a:r>
                        <a:rPr lang="de-CH" sz="9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8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900" b="0" i="0" u="none" strike="noStrike" baseline="0" dirty="0" smtClean="0">
                          <a:solidFill>
                            <a:srgbClr val="FFFFFF"/>
                          </a:solidFill>
                          <a:latin typeface="+mn-lt"/>
                        </a:rPr>
                        <a:t>17,0</a:t>
                      </a:r>
                      <a:endParaRPr lang="de-CH" sz="9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25200" marB="252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F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defRPr/>
                      </a:pPr>
                      <a:r>
                        <a:rPr lang="de-CH" sz="9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13,0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defRPr/>
                      </a:pPr>
                      <a:r>
                        <a:rPr lang="de-CH" sz="9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11,5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defRPr/>
                      </a:pPr>
                      <a:r>
                        <a:rPr lang="de-CH" sz="9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8,4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8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900" b="0" i="0" u="none" strike="noStrike" kern="1200" baseline="0" dirty="0" smtClean="0">
                          <a:solidFill>
                            <a:srgbClr val="FFFFFF"/>
                          </a:solidFill>
                          <a:latin typeface="+mn-lt"/>
                        </a:rPr>
                        <a:t>8,5</a:t>
                      </a:r>
                      <a:endParaRPr lang="de-CH" sz="9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25200" marB="252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63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defRPr/>
                      </a:pPr>
                      <a:r>
                        <a:rPr lang="de-CH" sz="9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16,4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8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6,5</a:t>
                      </a:r>
                    </a:p>
                  </a:txBody>
                  <a:tcPr marL="54000" marR="54000" marT="25200" marB="252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defRPr/>
                      </a:pPr>
                      <a:r>
                        <a:rPr lang="de-CH" sz="9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defRPr/>
                      </a:pPr>
                      <a:r>
                        <a:rPr lang="de-CH" sz="9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800"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baseline="0" dirty="0">
                          <a:solidFill>
                            <a:srgbClr val="FFFFFF"/>
                          </a:solidFill>
                          <a:latin typeface="+mn-lt"/>
                        </a:rPr>
                        <a:t>38,5</a:t>
                      </a:r>
                      <a:endParaRPr lang="de-CH" sz="900" b="0" i="0" u="none" strike="noStrike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25200" marB="252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F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defRPr/>
                      </a:pPr>
                      <a:r>
                        <a:rPr lang="de-CH" sz="9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29,0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defRPr/>
                      </a:pPr>
                      <a:r>
                        <a:rPr lang="de-CH" sz="9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24,0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800"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baseline="0" dirty="0">
                          <a:solidFill>
                            <a:srgbClr val="FFFFFF"/>
                          </a:solidFill>
                          <a:latin typeface="+mn-lt"/>
                        </a:rPr>
                        <a:t>12,5</a:t>
                      </a:r>
                      <a:endParaRPr lang="de-CH" sz="900" b="0" i="0" u="none" strike="noStrike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25200" marB="252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F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defRPr/>
                      </a:pPr>
                      <a:r>
                        <a:rPr lang="de-CH" sz="9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800"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5,0</a:t>
                      </a:r>
                    </a:p>
                  </a:txBody>
                  <a:tcPr marL="54000" marR="54000" marT="25200" marB="252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defRPr/>
                      </a:pPr>
                      <a:r>
                        <a:rPr lang="de-CH" sz="9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800"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baseline="0" dirty="0" smtClean="0">
                          <a:solidFill>
                            <a:srgbClr val="FFFFFF"/>
                          </a:solidFill>
                          <a:latin typeface="+mn-lt"/>
                        </a:rPr>
                        <a:t>30,0</a:t>
                      </a:r>
                      <a:endParaRPr lang="de-CH" sz="9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25200" marB="252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635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defRPr/>
                      </a:pPr>
                      <a:r>
                        <a:rPr lang="de-CH" sz="9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33,0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defRPr/>
                      </a:pPr>
                      <a:r>
                        <a:rPr lang="de-CH" sz="9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35,5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defRPr/>
                      </a:pPr>
                      <a:r>
                        <a:rPr lang="de-CH" sz="9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40,4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800"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6,5</a:t>
                      </a:r>
                    </a:p>
                  </a:txBody>
                  <a:tcPr marL="54000" marR="54000" marT="25200" marB="252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9,5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9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defRPr/>
                      </a:pPr>
                      <a:r>
                        <a:rPr lang="de-CH" sz="9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" name="Rechteck 16"/>
          <p:cNvSpPr/>
          <p:nvPr>
            <p:custDataLst>
              <p:tags r:id="rId10"/>
            </p:custDataLst>
          </p:nvPr>
        </p:nvSpPr>
        <p:spPr bwMode="gray">
          <a:xfrm>
            <a:off x="2555776" y="1520825"/>
            <a:ext cx="6228692" cy="252000"/>
          </a:xfrm>
          <a:prstGeom prst="rect">
            <a:avLst/>
          </a:prstGeom>
          <a:solidFill>
            <a:schemeClr val="accent1"/>
          </a:solidFill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70000" indent="-27000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5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Statistiken in %</a:t>
            </a:r>
            <a:endParaRPr lang="de-CH" sz="10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" name="CH_68" descr="© INSCALE GmbH, 14.06.2010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292" y="942904"/>
            <a:ext cx="288032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139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feld 17"/>
          <p:cNvSpPr txBox="1"/>
          <p:nvPr>
            <p:custDataLst>
              <p:tags r:id="rId2"/>
            </p:custDataLst>
          </p:nvPr>
        </p:nvSpPr>
        <p:spPr bwMode="gray">
          <a:xfrm>
            <a:off x="360468" y="6166800"/>
            <a:ext cx="8604020" cy="19465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>
              <a:tabLst>
                <a:tab pos="355600" algn="l"/>
              </a:tabLst>
              <a:defRPr/>
            </a:pPr>
            <a:r>
              <a:rPr lang="en-US" sz="800" dirty="0" smtClean="0"/>
              <a:t>F1: 	Welche der folgenden Risiken sind Ihrer Meinung nach die Hauptrisiken für Ihr Unternehmen im Jahr 2016? Bitte max. drei Antworten auswählen. Grundlage: n=200 </a:t>
            </a:r>
            <a:endParaRPr lang="de-CH" sz="800" dirty="0"/>
          </a:p>
        </p:txBody>
      </p:sp>
      <p:sp>
        <p:nvSpPr>
          <p:cNvPr id="234" name="Rechteck 233"/>
          <p:cNvSpPr/>
          <p:nvPr/>
        </p:nvSpPr>
        <p:spPr bwMode="auto">
          <a:xfrm>
            <a:off x="5936400" y="1797747"/>
            <a:ext cx="446400" cy="3916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fontAlgn="base">
              <a:spcBef>
                <a:spcPts val="300"/>
              </a:spcBef>
              <a:spcAft>
                <a:spcPct val="0"/>
              </a:spcAft>
              <a:defRPr/>
            </a:pPr>
            <a:endParaRPr lang="de-DE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Rechteck 109"/>
          <p:cNvSpPr/>
          <p:nvPr/>
        </p:nvSpPr>
        <p:spPr bwMode="auto">
          <a:xfrm>
            <a:off x="2438780" y="1796347"/>
            <a:ext cx="444808" cy="3916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fontAlgn="base">
              <a:spcBef>
                <a:spcPts val="300"/>
              </a:spcBef>
              <a:spcAft>
                <a:spcPct val="0"/>
              </a:spcAft>
            </a:pP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Rechteck 110"/>
          <p:cNvSpPr/>
          <p:nvPr/>
        </p:nvSpPr>
        <p:spPr bwMode="auto">
          <a:xfrm>
            <a:off x="2939644" y="1796347"/>
            <a:ext cx="444808" cy="3916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fontAlgn="base">
              <a:spcBef>
                <a:spcPts val="300"/>
              </a:spcBef>
              <a:spcAft>
                <a:spcPct val="0"/>
              </a:spcAft>
              <a:defRPr/>
            </a:pPr>
            <a:endParaRPr lang="de-DE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Rechteck 111"/>
          <p:cNvSpPr/>
          <p:nvPr/>
        </p:nvSpPr>
        <p:spPr bwMode="auto">
          <a:xfrm>
            <a:off x="3438054" y="1796347"/>
            <a:ext cx="444808" cy="3916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fontAlgn="base">
              <a:spcBef>
                <a:spcPts val="300"/>
              </a:spcBef>
              <a:spcAft>
                <a:spcPct val="0"/>
              </a:spcAft>
              <a:defRPr/>
            </a:pPr>
            <a:endParaRPr lang="de-DE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Rechteck 112"/>
          <p:cNvSpPr/>
          <p:nvPr/>
        </p:nvSpPr>
        <p:spPr bwMode="auto">
          <a:xfrm>
            <a:off x="3939752" y="1796347"/>
            <a:ext cx="444808" cy="3916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fontAlgn="base">
              <a:spcBef>
                <a:spcPts val="300"/>
              </a:spcBef>
              <a:spcAft>
                <a:spcPct val="0"/>
              </a:spcAft>
              <a:defRPr/>
            </a:pPr>
            <a:endParaRPr lang="de-DE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Rechteck 113"/>
          <p:cNvSpPr/>
          <p:nvPr/>
        </p:nvSpPr>
        <p:spPr bwMode="auto">
          <a:xfrm>
            <a:off x="4439180" y="1796347"/>
            <a:ext cx="444808" cy="3916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fontAlgn="base">
              <a:spcBef>
                <a:spcPts val="300"/>
              </a:spcBef>
              <a:spcAft>
                <a:spcPct val="0"/>
              </a:spcAft>
              <a:defRPr/>
            </a:pPr>
            <a:endParaRPr lang="de-DE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Rechteck 114"/>
          <p:cNvSpPr/>
          <p:nvPr/>
        </p:nvSpPr>
        <p:spPr bwMode="auto">
          <a:xfrm>
            <a:off x="4939743" y="1796347"/>
            <a:ext cx="444808" cy="3916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fontAlgn="base">
              <a:spcBef>
                <a:spcPts val="300"/>
              </a:spcBef>
              <a:spcAft>
                <a:spcPct val="0"/>
              </a:spcAft>
              <a:defRPr/>
            </a:pPr>
            <a:endParaRPr lang="de-DE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Rechteck 115"/>
          <p:cNvSpPr/>
          <p:nvPr/>
        </p:nvSpPr>
        <p:spPr bwMode="auto">
          <a:xfrm>
            <a:off x="5431972" y="1796349"/>
            <a:ext cx="446400" cy="3916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fontAlgn="base">
              <a:spcBef>
                <a:spcPts val="300"/>
              </a:spcBef>
              <a:spcAft>
                <a:spcPct val="0"/>
              </a:spcAft>
              <a:defRPr/>
            </a:pPr>
            <a:endParaRPr lang="de-DE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0" name="Objekt 69"/>
          <p:cNvGraphicFramePr>
            <a:graphicFrameLocks noChangeAspect="1"/>
          </p:cNvGraphicFramePr>
          <p:nvPr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10" name="think-cell Folie" r:id="rId135" imgW="360" imgH="360" progId="">
                  <p:embed/>
                </p:oleObj>
              </mc:Choice>
              <mc:Fallback>
                <p:oleObj name="think-cell Folie" r:id="rId135" imgW="360" imgH="360" progId="">
                  <p:embed/>
                  <p:pic>
                    <p:nvPicPr>
                      <p:cNvPr id="0" name="Picture 8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dirty="0" smtClean="0"/>
              <a:t>Die 2 wichtigsten Risiken sind für schweizerische KMU die gleichen wie in fast allen anderen europäischen Ländern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3"/>
          </p:nvPr>
        </p:nvSpPr>
        <p:spPr>
          <a:xfrm>
            <a:off x="304798" y="984965"/>
            <a:ext cx="7327541" cy="318373"/>
          </a:xfrm>
        </p:spPr>
        <p:txBody>
          <a:bodyPr/>
          <a:lstStyle/>
          <a:p>
            <a:pPr>
              <a:defRPr/>
            </a:pPr>
            <a:r>
              <a:rPr dirty="0" smtClean="0"/>
              <a:t>Hauptrisiken für kleine und mittlere Unternehmen 2016</a:t>
            </a:r>
          </a:p>
          <a:p>
            <a:pPr>
              <a:defRPr/>
            </a:pPr>
            <a:r>
              <a:rPr dirty="0" smtClean="0"/>
              <a:t>Ergebnisse: Vergleich zu Ländern derselben Region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F5B0B8F-E14C-4F70-8AB9-5AF296774661}" type="slidenum">
              <a:rPr lang="en-GB" smtClean="0"/>
              <a:pPr/>
              <a:t>6</a:t>
            </a:fld>
            <a:endParaRPr lang="de-CH" dirty="0"/>
          </a:p>
        </p:txBody>
      </p:sp>
      <p:sp>
        <p:nvSpPr>
          <p:cNvPr id="230" name="Ellipse 229"/>
          <p:cNvSpPr>
            <a:spLocks noChangeAspect="1"/>
          </p:cNvSpPr>
          <p:nvPr>
            <p:custDataLst>
              <p:tags r:id="rId4"/>
            </p:custDataLst>
          </p:nvPr>
        </p:nvSpPr>
        <p:spPr bwMode="gray">
          <a:xfrm>
            <a:off x="3741134" y="5877300"/>
            <a:ext cx="230400" cy="230400"/>
          </a:xfrm>
          <a:prstGeom prst="ellipse">
            <a:avLst/>
          </a:prstGeom>
          <a:solidFill>
            <a:schemeClr val="tx1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18000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1" indent="-365125" fontAlgn="base">
              <a:spcBef>
                <a:spcPts val="300"/>
              </a:spcBef>
              <a:spcAft>
                <a:spcPct val="0"/>
              </a:spcAft>
            </a:pPr>
            <a:r>
              <a:rPr lang="en-GB" sz="800" dirty="0" smtClean="0">
                <a:latin typeface="Arial" panose="020B0604020202020204" pitchFamily="34" charset="0"/>
              </a:rPr>
              <a:t>über 31 %</a:t>
            </a:r>
            <a:endParaRPr lang="de-CH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Ellipse 225"/>
          <p:cNvSpPr/>
          <p:nvPr>
            <p:custDataLst>
              <p:tags r:id="rId5"/>
            </p:custDataLst>
          </p:nvPr>
        </p:nvSpPr>
        <p:spPr bwMode="gray">
          <a:xfrm>
            <a:off x="2447764" y="5944656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18000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ts val="300"/>
              </a:spcBef>
              <a:spcAft>
                <a:spcPct val="0"/>
              </a:spcAft>
            </a:pPr>
            <a:r>
              <a:rPr lang="en-GB" sz="800" dirty="0" smtClean="0">
                <a:latin typeface="Arial" panose="020B0604020202020204" pitchFamily="34" charset="0"/>
              </a:rPr>
              <a:t> 0–15 %</a:t>
            </a:r>
            <a:endParaRPr lang="de-CH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" name="Ellipse 227"/>
          <p:cNvSpPr/>
          <p:nvPr>
            <p:custDataLst>
              <p:tags r:id="rId6"/>
            </p:custDataLst>
          </p:nvPr>
        </p:nvSpPr>
        <p:spPr bwMode="gray">
          <a:xfrm>
            <a:off x="3050943" y="5900263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18000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ts val="300"/>
              </a:spcBef>
              <a:spcAft>
                <a:spcPct val="0"/>
              </a:spcAft>
            </a:pPr>
            <a:r>
              <a:rPr lang="en-GB" sz="800" dirty="0" smtClean="0">
                <a:latin typeface="Arial" panose="020B0604020202020204" pitchFamily="34" charset="0"/>
              </a:rPr>
              <a:t>  16–30 %</a:t>
            </a:r>
            <a:endParaRPr lang="de-CH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3" name="Rechteck 222"/>
          <p:cNvSpPr/>
          <p:nvPr>
            <p:custDataLst>
              <p:tags r:id="rId7"/>
            </p:custDataLst>
          </p:nvPr>
        </p:nvSpPr>
        <p:spPr bwMode="gray">
          <a:xfrm>
            <a:off x="6516216" y="1520825"/>
            <a:ext cx="2268252" cy="252000"/>
          </a:xfrm>
          <a:prstGeom prst="rect">
            <a:avLst/>
          </a:prstGeom>
          <a:solidFill>
            <a:schemeClr val="accent1"/>
          </a:solidFill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70000" indent="-27000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50" b="1" dirty="0">
                <a:solidFill>
                  <a:schemeClr val="bg1"/>
                </a:solidFill>
                <a:latin typeface="Arial" panose="020B0604020202020204" pitchFamily="34" charset="0"/>
              </a:rPr>
              <a:t>Rang</a:t>
            </a:r>
          </a:p>
        </p:txBody>
      </p:sp>
      <p:graphicFrame>
        <p:nvGraphicFramePr>
          <p:cNvPr id="231" name="Tabelle 230"/>
          <p:cNvGraphicFramePr>
            <a:graphicFrameLocks noGrp="1"/>
          </p:cNvGraphicFramePr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3110088313"/>
              </p:ext>
            </p:extLst>
          </p:nvPr>
        </p:nvGraphicFramePr>
        <p:xfrm>
          <a:off x="6516216" y="2187702"/>
          <a:ext cx="2275200" cy="351129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84400"/>
                <a:gridCol w="284400"/>
                <a:gridCol w="284400"/>
                <a:gridCol w="284400"/>
                <a:gridCol w="284400"/>
                <a:gridCol w="284400"/>
                <a:gridCol w="284400"/>
                <a:gridCol w="284400"/>
              </a:tblGrid>
              <a:tr h="234086"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de-CH" sz="900" b="0" i="0" u="none" strike="noStrike" dirty="0"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086"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086"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086"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086"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086"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086"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086"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086"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086"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086"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086"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086"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086"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086"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845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845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845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845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845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845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845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de-CH" sz="900" b="0" i="0" u="none" strike="noStrike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845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3" name="Rechteck 212"/>
          <p:cNvSpPr/>
          <p:nvPr>
            <p:custDataLst>
              <p:tags r:id="rId9"/>
            </p:custDataLst>
          </p:nvPr>
        </p:nvSpPr>
        <p:spPr bwMode="gray">
          <a:xfrm>
            <a:off x="2411925" y="1520825"/>
            <a:ext cx="3974400" cy="252000"/>
          </a:xfrm>
          <a:prstGeom prst="rect">
            <a:avLst/>
          </a:prstGeom>
          <a:solidFill>
            <a:schemeClr val="accent1"/>
          </a:solidFill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70000" indent="-27000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50" b="1" dirty="0">
                <a:solidFill>
                  <a:schemeClr val="bg1"/>
                </a:solidFill>
                <a:latin typeface="Arial" panose="020B0604020202020204" pitchFamily="34" charset="0"/>
              </a:rPr>
              <a:t>Statistiken in %</a:t>
            </a:r>
            <a:endParaRPr lang="de-CH" sz="10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" name="Rechteck 109"/>
          <p:cNvSpPr/>
          <p:nvPr/>
        </p:nvSpPr>
        <p:spPr bwMode="auto">
          <a:xfrm rot="5400000">
            <a:off x="4208731" y="-3646"/>
            <a:ext cx="381600" cy="3975541"/>
          </a:xfrm>
          <a:prstGeom prst="rect">
            <a:avLst/>
          </a:prstGeom>
          <a:solidFill>
            <a:schemeClr val="bg1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fontAlgn="base">
              <a:spcBef>
                <a:spcPts val="300"/>
              </a:spcBef>
              <a:spcAft>
                <a:spcPct val="0"/>
              </a:spcAft>
            </a:pP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Rechteck 6"/>
          <p:cNvSpPr/>
          <p:nvPr/>
        </p:nvSpPr>
        <p:spPr bwMode="auto">
          <a:xfrm>
            <a:off x="8136396" y="1187823"/>
            <a:ext cx="828092" cy="324498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72000" rIns="36000" bIns="360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aseline="0" dirty="0" smtClean="0">
                <a:solidFill>
                  <a:schemeClr val="accent3"/>
                </a:solidFill>
                <a:latin typeface="Arial" panose="020B0604020202020204" pitchFamily="34" charset="0"/>
              </a:rPr>
              <a:t>Umfragebericht</a:t>
            </a:r>
          </a:p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 smtClean="0">
                <a:solidFill>
                  <a:schemeClr val="accent3"/>
                </a:solidFill>
                <a:latin typeface="Arial" panose="020B0604020202020204" pitchFamily="34" charset="0"/>
              </a:rPr>
              <a:t>Schweiz</a:t>
            </a:r>
            <a:endParaRPr lang="de-CH" sz="700" baseline="0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18" name="Tabelle 2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198394"/>
              </p:ext>
            </p:extLst>
          </p:nvPr>
        </p:nvGraphicFramePr>
        <p:xfrm>
          <a:off x="8198508" y="897920"/>
          <a:ext cx="669600" cy="37800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669600"/>
              </a:tblGrid>
              <a:tr h="378000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de-DE" sz="14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2805430771"/>
              </p:ext>
            </p:extLst>
          </p:nvPr>
        </p:nvGraphicFramePr>
        <p:xfrm>
          <a:off x="395748" y="2187702"/>
          <a:ext cx="1908000" cy="3518705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908000"/>
              </a:tblGrid>
              <a:tr h="230713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  <a:defRPr/>
                      </a:pPr>
                      <a:r>
                        <a:rPr lang="de-CH" sz="7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Feuer</a:t>
                      </a:r>
                      <a:endParaRPr lang="de-CH" sz="700" b="0" i="0" u="none" strike="noStrike" baseline="0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0713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  <a:defRPr/>
                      </a:pPr>
                      <a:r>
                        <a:rPr lang="en-GB" sz="700" b="0" i="0" u="none" strike="noStrike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Diebstahl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9146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  <a:defRPr/>
                      </a:pPr>
                      <a:r>
                        <a:rPr lang="en-GB" sz="700" b="0" i="0" u="none" strike="noStrike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Cyberkriminalität (z. B. Hackerangriffe, Online-Betrugsfälle usw.)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0713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  <a:defRPr/>
                      </a:pPr>
                      <a:r>
                        <a:rPr lang="en-GB" sz="700" b="0" i="0" u="none" strike="noStrike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Technologische Anfälligkeiten / IT-Ausfälle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0713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  <a:defRPr/>
                      </a:pPr>
                      <a:r>
                        <a:rPr lang="en-GB" sz="700" b="0" i="0" u="none" strike="noStrike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Verkehr / Schäden an Firmenfahrzeugen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9146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  <a:defRPr/>
                      </a:pPr>
                      <a:r>
                        <a:rPr lang="en-GB" sz="700" b="0" i="0" u="none" strike="noStrike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Gesundheit und Sicherheit von Kunden oder Mitarbeitern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0713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  <a:defRPr/>
                      </a:pPr>
                      <a:r>
                        <a:rPr lang="en-GB" sz="700" b="0" i="0" u="none" strike="noStrike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Unruhen und böswillig verursachter Schaden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9146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  <a:defRPr/>
                      </a:pPr>
                      <a:r>
                        <a:rPr lang="en-GB" sz="700" b="0" i="0" u="none" strike="noStrike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Reputationsschaden (d. h. negative Schlagzeilen in den Medien)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0713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  <a:defRPr/>
                      </a:pPr>
                      <a:r>
                        <a:rPr lang="en-GB" sz="700" b="0" i="0" u="none" strike="noStrike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Wegfall von Partnern und Lieferanten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9146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  <a:defRPr/>
                      </a:pPr>
                      <a:r>
                        <a:rPr lang="en-GB" sz="700" b="0" i="0" u="none" strike="noStrike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Naturkatastrophen / Unvorhersehbare Wetterverhältnisse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0713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  <a:defRPr/>
                      </a:pPr>
                      <a:r>
                        <a:rPr lang="en-GB" sz="700" b="0" i="0" u="none" strike="noStrike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Mangelnde Verbrauchernachfrage / Überbestände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0713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  <a:defRPr/>
                      </a:pPr>
                      <a:r>
                        <a:rPr lang="en-GB" sz="700" b="0" i="0" u="none" strike="noStrike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Rechtliche und steuerliche Probleme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0713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  <a:defRPr/>
                      </a:pPr>
                      <a:r>
                        <a:rPr lang="en-GB" sz="700" b="0" i="0" u="none" strike="noStrike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Korruption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9146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  <a:defRPr/>
                      </a:pPr>
                      <a:r>
                        <a:rPr lang="en-GB" sz="700" b="0" i="0" u="none" strike="noStrike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Starker Wettbewerb / Dumpingpreise und daraus resultierende sinkende Verkaufsmargen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9146">
                <a:tc>
                  <a:txBody>
                    <a:bodyPr/>
                    <a:lstStyle/>
                    <a:p>
                      <a:pPr algn="r" fontAlgn="ctr">
                        <a:lnSpc>
                          <a:spcPts val="900"/>
                        </a:lnSpc>
                        <a:defRPr/>
                      </a:pPr>
                      <a:r>
                        <a:rPr lang="en-GB" sz="700" b="0" i="0" u="none" strike="noStrike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Ich glaube nicht, dass es Risiken für mein Unternehmen gibt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0" name="Tabelle 299"/>
          <p:cNvGraphicFramePr>
            <a:graphicFrameLocks noGrp="1"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3699448879"/>
              </p:ext>
            </p:extLst>
          </p:nvPr>
        </p:nvGraphicFramePr>
        <p:xfrm>
          <a:off x="6516216" y="1768881"/>
          <a:ext cx="2275200" cy="435501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84400"/>
                <a:gridCol w="284400"/>
                <a:gridCol w="284400"/>
                <a:gridCol w="284400"/>
                <a:gridCol w="284400"/>
                <a:gridCol w="284400"/>
                <a:gridCol w="284400"/>
                <a:gridCol w="284400"/>
              </a:tblGrid>
              <a:tr h="435501"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endParaRPr lang="en-GB" sz="900" b="1" i="0" u="none" strike="noStrike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800" marR="10800" marT="10800" marB="1080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endParaRPr lang="en-GB" sz="900" b="1" i="0" u="none" strike="noStrike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800" marR="10800" marT="10800" marB="1080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endParaRPr lang="en-GB" sz="900" b="1" i="0" u="none" strike="noStrike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800" marR="10800" marT="10800" marB="1080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endParaRPr lang="en-GB" sz="900" b="1" i="0" u="none" strike="noStrike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800" marR="10800" marT="10800" marB="1080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endParaRPr lang="en-GB" sz="900" b="1" i="0" u="none" strike="noStrike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800" marR="10800" marT="10800" marB="1080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endParaRPr lang="en-GB" sz="900" b="1" i="0" u="none" strike="noStrike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800" marR="10800" marT="10800" marB="1080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endParaRPr lang="en-GB" sz="900" b="1" i="0" u="none" strike="noStrike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800" marR="10800" marT="10800" marB="1080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endParaRPr lang="en-GB" sz="900" b="1" i="0" u="none" strike="noStrike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800" marR="10800" marT="10800" marB="10800" anchor="ctr">
                    <a:lnL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9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1" name="Tabelle 3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616217"/>
              </p:ext>
            </p:extLst>
          </p:nvPr>
        </p:nvGraphicFramePr>
        <p:xfrm>
          <a:off x="2397800" y="1947600"/>
          <a:ext cx="4003200" cy="24840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500400"/>
                <a:gridCol w="500400"/>
                <a:gridCol w="500400"/>
                <a:gridCol w="500400"/>
                <a:gridCol w="500400"/>
                <a:gridCol w="500400"/>
                <a:gridCol w="500400"/>
                <a:gridCol w="500400"/>
              </a:tblGrid>
              <a:tr h="248400"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de-CH" sz="7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Schweiz</a:t>
                      </a:r>
                      <a:endParaRPr lang="de-CH" sz="700" b="0" i="0" u="none" strike="noStrike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800" marR="10800" marT="10800" marB="1080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de-CH" sz="7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Österreich</a:t>
                      </a:r>
                      <a:endParaRPr lang="de-CH" sz="700" b="0" i="0" u="none" strike="noStrike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800" marR="10800" marT="10800" marB="1080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de-CH" sz="65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Deutschland</a:t>
                      </a:r>
                      <a:endParaRPr lang="de-CH" sz="650" b="0" i="0" u="none" strike="noStrike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800" marR="10800" marT="10800" marB="1080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de-CH" sz="7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Irland</a:t>
                      </a:r>
                      <a:endParaRPr lang="de-CH" sz="700" b="0" i="0" u="none" strike="noStrike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800" marR="10800" marT="10800" marB="1080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de-CH" sz="7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Italien</a:t>
                      </a:r>
                      <a:endParaRPr lang="de-CH" sz="700" b="0" i="0" u="none" strike="noStrike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800" marR="10800" marT="10800" marB="1080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de-CH" sz="7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Portugal</a:t>
                      </a:r>
                      <a:endParaRPr lang="de-CH" sz="700" b="0" i="0" u="none" strike="noStrike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800" marR="10800" marT="10800" marB="1080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de-CH" sz="7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Spanien</a:t>
                      </a:r>
                      <a:endParaRPr lang="de-CH" sz="700" b="0" i="0" u="none" strike="noStrike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800" marR="10800" marT="10800" marB="1080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de-CH" sz="7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Türkei</a:t>
                      </a:r>
                      <a:endParaRPr lang="de-CH" sz="700" b="0" i="0" u="none" strike="noStrike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800" marR="10800" marT="10800" marB="1080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CH_72" descr="© INSCALE GmbH, 14.06.2010"/>
          <p:cNvPicPr>
            <a:picLocks noChangeAspect="1" noChangeArrowheads="1"/>
          </p:cNvPicPr>
          <p:nvPr/>
        </p:nvPicPr>
        <p:blipFill>
          <a:blip r:embed="rId1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292" y="942904"/>
            <a:ext cx="288032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1" name="CH_small_73" descr="© INSCALE GmbH, 14.06.2010"/>
          <p:cNvPicPr>
            <a:picLocks noChangeAspect="1" noChangeArrowheads="1"/>
          </p:cNvPicPr>
          <p:nvPr/>
        </p:nvPicPr>
        <p:blipFill>
          <a:blip r:embed="rId1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807900"/>
            <a:ext cx="214886" cy="214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2" name="A_small_74" descr="© INSCALE GmbH, 14.06.2010"/>
          <p:cNvPicPr>
            <a:picLocks noChangeAspect="1" noChangeArrowheads="1"/>
          </p:cNvPicPr>
          <p:nvPr/>
        </p:nvPicPr>
        <p:blipFill>
          <a:blip r:embed="rId1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2588" y="1807900"/>
            <a:ext cx="214862" cy="21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43" name="D_small_75" descr="© INSCALE GmbH, 14.06.2010"/>
          <p:cNvPicPr>
            <a:picLocks noChangeAspect="1" noChangeArrowheads="1"/>
          </p:cNvPicPr>
          <p:nvPr/>
        </p:nvPicPr>
        <p:blipFill>
          <a:blip r:embed="rId1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388" y="1807900"/>
            <a:ext cx="214862" cy="21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44" name="IR_small_76" descr="© INSCALE GmbH, 14.06.2010"/>
          <p:cNvPicPr>
            <a:picLocks noChangeAspect="1" noChangeArrowheads="1"/>
          </p:cNvPicPr>
          <p:nvPr/>
        </p:nvPicPr>
        <p:blipFill>
          <a:blip r:embed="rId1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187" y="1807900"/>
            <a:ext cx="214863" cy="21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38" name="I_small_77" descr="© INSCALE GmbH, 14.06.2010"/>
          <p:cNvPicPr>
            <a:picLocks noChangeAspect="1" noChangeArrowheads="1"/>
          </p:cNvPicPr>
          <p:nvPr/>
        </p:nvPicPr>
        <p:blipFill>
          <a:blip r:embed="rId1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2987" y="1807900"/>
            <a:ext cx="214863" cy="21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39" name="P_small_78" descr="© INSCALE GmbH, 14.06.2010"/>
          <p:cNvPicPr>
            <a:picLocks noChangeAspect="1" noChangeArrowheads="1"/>
          </p:cNvPicPr>
          <p:nvPr/>
        </p:nvPicPr>
        <p:blipFill>
          <a:blip r:embed="rId1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787" y="1807900"/>
            <a:ext cx="214863" cy="21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40" name="E_small_79" descr="© INSCALE GmbH, 14.06.2010"/>
          <p:cNvPicPr>
            <a:picLocks noChangeAspect="1" noChangeArrowheads="1"/>
          </p:cNvPicPr>
          <p:nvPr/>
        </p:nvPicPr>
        <p:blipFill>
          <a:blip r:embed="rId1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558" y="1807900"/>
            <a:ext cx="202921" cy="21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94" name="T_small_80" descr="© INSCALE GmbH, 14.06.2010"/>
          <p:cNvPicPr>
            <a:picLocks noChangeAspect="1" noChangeArrowheads="1"/>
          </p:cNvPicPr>
          <p:nvPr/>
        </p:nvPicPr>
        <p:blipFill>
          <a:blip r:embed="rId1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819" y="1807900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8" name="Bubble_klein"/>
          <p:cNvSpPr/>
          <p:nvPr>
            <p:custDataLst>
              <p:tags r:id="rId12"/>
            </p:custDataLst>
          </p:nvPr>
        </p:nvSpPr>
        <p:spPr bwMode="gray">
          <a:xfrm>
            <a:off x="2576000" y="2245445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Bubble_klein"/>
          <p:cNvSpPr/>
          <p:nvPr>
            <p:custDataLst>
              <p:tags r:id="rId13"/>
            </p:custDataLst>
          </p:nvPr>
        </p:nvSpPr>
        <p:spPr bwMode="gray">
          <a:xfrm>
            <a:off x="3076400" y="2245445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Bubble_klein"/>
          <p:cNvSpPr/>
          <p:nvPr>
            <p:custDataLst>
              <p:tags r:id="rId14"/>
            </p:custDataLst>
          </p:nvPr>
        </p:nvSpPr>
        <p:spPr bwMode="gray">
          <a:xfrm>
            <a:off x="3576800" y="2245445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Bubble_klein"/>
          <p:cNvSpPr/>
          <p:nvPr>
            <p:custDataLst>
              <p:tags r:id="rId15"/>
            </p:custDataLst>
          </p:nvPr>
        </p:nvSpPr>
        <p:spPr bwMode="gray">
          <a:xfrm>
            <a:off x="4077200" y="2245445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Bubble_klein"/>
          <p:cNvSpPr/>
          <p:nvPr>
            <p:custDataLst>
              <p:tags r:id="rId16"/>
            </p:custDataLst>
          </p:nvPr>
        </p:nvSpPr>
        <p:spPr bwMode="gray">
          <a:xfrm>
            <a:off x="4577600" y="2245445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Bubble_klein"/>
          <p:cNvSpPr/>
          <p:nvPr>
            <p:custDataLst>
              <p:tags r:id="rId17"/>
            </p:custDataLst>
          </p:nvPr>
        </p:nvSpPr>
        <p:spPr bwMode="gray">
          <a:xfrm>
            <a:off x="5078000" y="2245445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Bubble_klein"/>
          <p:cNvSpPr/>
          <p:nvPr>
            <p:custDataLst>
              <p:tags r:id="rId18"/>
            </p:custDataLst>
          </p:nvPr>
        </p:nvSpPr>
        <p:spPr bwMode="gray">
          <a:xfrm>
            <a:off x="6078800" y="2245445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Bubble_klein"/>
          <p:cNvSpPr/>
          <p:nvPr>
            <p:custDataLst>
              <p:tags r:id="rId19"/>
            </p:custDataLst>
          </p:nvPr>
        </p:nvSpPr>
        <p:spPr bwMode="gray">
          <a:xfrm>
            <a:off x="2576000" y="2479531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Bubble_klein"/>
          <p:cNvSpPr/>
          <p:nvPr>
            <p:custDataLst>
              <p:tags r:id="rId20"/>
            </p:custDataLst>
          </p:nvPr>
        </p:nvSpPr>
        <p:spPr bwMode="gray">
          <a:xfrm>
            <a:off x="3076400" y="2479531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Bubble_klein"/>
          <p:cNvSpPr/>
          <p:nvPr>
            <p:custDataLst>
              <p:tags r:id="rId21"/>
            </p:custDataLst>
          </p:nvPr>
        </p:nvSpPr>
        <p:spPr bwMode="gray">
          <a:xfrm>
            <a:off x="4077200" y="2479531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Bubble_klein"/>
          <p:cNvSpPr/>
          <p:nvPr>
            <p:custDataLst>
              <p:tags r:id="rId22"/>
            </p:custDataLst>
          </p:nvPr>
        </p:nvSpPr>
        <p:spPr bwMode="gray">
          <a:xfrm>
            <a:off x="2576000" y="2713617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Bubble_klein"/>
          <p:cNvSpPr/>
          <p:nvPr>
            <p:custDataLst>
              <p:tags r:id="rId23"/>
            </p:custDataLst>
          </p:nvPr>
        </p:nvSpPr>
        <p:spPr bwMode="gray">
          <a:xfrm>
            <a:off x="3076400" y="2713617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Bubble_klein"/>
          <p:cNvSpPr/>
          <p:nvPr>
            <p:custDataLst>
              <p:tags r:id="rId24"/>
            </p:custDataLst>
          </p:nvPr>
        </p:nvSpPr>
        <p:spPr bwMode="gray">
          <a:xfrm>
            <a:off x="3576800" y="2713617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Bubble_klein"/>
          <p:cNvSpPr/>
          <p:nvPr>
            <p:custDataLst>
              <p:tags r:id="rId25"/>
            </p:custDataLst>
          </p:nvPr>
        </p:nvSpPr>
        <p:spPr bwMode="gray">
          <a:xfrm>
            <a:off x="4077200" y="2713617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Bubble_klein"/>
          <p:cNvSpPr/>
          <p:nvPr>
            <p:custDataLst>
              <p:tags r:id="rId26"/>
            </p:custDataLst>
          </p:nvPr>
        </p:nvSpPr>
        <p:spPr bwMode="gray">
          <a:xfrm>
            <a:off x="4577600" y="2713617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Bubble_klein"/>
          <p:cNvSpPr/>
          <p:nvPr>
            <p:custDataLst>
              <p:tags r:id="rId27"/>
            </p:custDataLst>
          </p:nvPr>
        </p:nvSpPr>
        <p:spPr bwMode="gray">
          <a:xfrm>
            <a:off x="5078000" y="2713617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Bubble_klein"/>
          <p:cNvSpPr/>
          <p:nvPr>
            <p:custDataLst>
              <p:tags r:id="rId28"/>
            </p:custDataLst>
          </p:nvPr>
        </p:nvSpPr>
        <p:spPr bwMode="gray">
          <a:xfrm>
            <a:off x="5578400" y="2713617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Bubble_klein"/>
          <p:cNvSpPr/>
          <p:nvPr>
            <p:custDataLst>
              <p:tags r:id="rId29"/>
            </p:custDataLst>
          </p:nvPr>
        </p:nvSpPr>
        <p:spPr bwMode="gray">
          <a:xfrm>
            <a:off x="2576000" y="2947703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Bubble_klein"/>
          <p:cNvSpPr/>
          <p:nvPr>
            <p:custDataLst>
              <p:tags r:id="rId30"/>
            </p:custDataLst>
          </p:nvPr>
        </p:nvSpPr>
        <p:spPr bwMode="gray">
          <a:xfrm>
            <a:off x="3076400" y="2947703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Bubble_klein"/>
          <p:cNvSpPr/>
          <p:nvPr>
            <p:custDataLst>
              <p:tags r:id="rId31"/>
            </p:custDataLst>
          </p:nvPr>
        </p:nvSpPr>
        <p:spPr bwMode="gray">
          <a:xfrm>
            <a:off x="3576800" y="2947703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Bubble_klein"/>
          <p:cNvSpPr/>
          <p:nvPr>
            <p:custDataLst>
              <p:tags r:id="rId32"/>
            </p:custDataLst>
          </p:nvPr>
        </p:nvSpPr>
        <p:spPr bwMode="gray">
          <a:xfrm>
            <a:off x="4077200" y="2947703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Bubble_klein"/>
          <p:cNvSpPr/>
          <p:nvPr>
            <p:custDataLst>
              <p:tags r:id="rId33"/>
            </p:custDataLst>
          </p:nvPr>
        </p:nvSpPr>
        <p:spPr bwMode="gray">
          <a:xfrm>
            <a:off x="4577600" y="2947703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Bubble_klein"/>
          <p:cNvSpPr/>
          <p:nvPr>
            <p:custDataLst>
              <p:tags r:id="rId34"/>
            </p:custDataLst>
          </p:nvPr>
        </p:nvSpPr>
        <p:spPr bwMode="gray">
          <a:xfrm>
            <a:off x="5078000" y="2947703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Bubble_klein"/>
          <p:cNvSpPr/>
          <p:nvPr>
            <p:custDataLst>
              <p:tags r:id="rId35"/>
            </p:custDataLst>
          </p:nvPr>
        </p:nvSpPr>
        <p:spPr bwMode="gray">
          <a:xfrm>
            <a:off x="5578400" y="2947703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Bubble_klein"/>
          <p:cNvSpPr/>
          <p:nvPr>
            <p:custDataLst>
              <p:tags r:id="rId36"/>
            </p:custDataLst>
          </p:nvPr>
        </p:nvSpPr>
        <p:spPr bwMode="gray">
          <a:xfrm>
            <a:off x="6078800" y="2947703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Bubble_klein"/>
          <p:cNvSpPr/>
          <p:nvPr>
            <p:custDataLst>
              <p:tags r:id="rId37"/>
            </p:custDataLst>
          </p:nvPr>
        </p:nvSpPr>
        <p:spPr bwMode="gray">
          <a:xfrm>
            <a:off x="2576000" y="3181789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Bubble_klein"/>
          <p:cNvSpPr/>
          <p:nvPr>
            <p:custDataLst>
              <p:tags r:id="rId38"/>
            </p:custDataLst>
          </p:nvPr>
        </p:nvSpPr>
        <p:spPr bwMode="gray">
          <a:xfrm>
            <a:off x="3076400" y="3181789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Bubble_klein"/>
          <p:cNvSpPr/>
          <p:nvPr>
            <p:custDataLst>
              <p:tags r:id="rId39"/>
            </p:custDataLst>
          </p:nvPr>
        </p:nvSpPr>
        <p:spPr bwMode="gray">
          <a:xfrm>
            <a:off x="3576800" y="3181789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Bubble_klein"/>
          <p:cNvSpPr/>
          <p:nvPr>
            <p:custDataLst>
              <p:tags r:id="rId40"/>
            </p:custDataLst>
          </p:nvPr>
        </p:nvSpPr>
        <p:spPr bwMode="gray">
          <a:xfrm>
            <a:off x="4077200" y="3181789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Bubble_klein"/>
          <p:cNvSpPr/>
          <p:nvPr>
            <p:custDataLst>
              <p:tags r:id="rId41"/>
            </p:custDataLst>
          </p:nvPr>
        </p:nvSpPr>
        <p:spPr bwMode="gray">
          <a:xfrm>
            <a:off x="4577600" y="3181789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Bubble_klein"/>
          <p:cNvSpPr/>
          <p:nvPr>
            <p:custDataLst>
              <p:tags r:id="rId42"/>
            </p:custDataLst>
          </p:nvPr>
        </p:nvSpPr>
        <p:spPr bwMode="gray">
          <a:xfrm>
            <a:off x="5078000" y="3181789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Bubble_klein"/>
          <p:cNvSpPr/>
          <p:nvPr>
            <p:custDataLst>
              <p:tags r:id="rId43"/>
            </p:custDataLst>
          </p:nvPr>
        </p:nvSpPr>
        <p:spPr bwMode="gray">
          <a:xfrm>
            <a:off x="5578400" y="3181789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Bubble_klein"/>
          <p:cNvSpPr/>
          <p:nvPr>
            <p:custDataLst>
              <p:tags r:id="rId44"/>
            </p:custDataLst>
          </p:nvPr>
        </p:nvSpPr>
        <p:spPr bwMode="gray">
          <a:xfrm>
            <a:off x="6078800" y="3181789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Bubble_klein"/>
          <p:cNvSpPr/>
          <p:nvPr>
            <p:custDataLst>
              <p:tags r:id="rId45"/>
            </p:custDataLst>
          </p:nvPr>
        </p:nvSpPr>
        <p:spPr bwMode="gray">
          <a:xfrm>
            <a:off x="2576000" y="3415875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Bubble_klein"/>
          <p:cNvSpPr/>
          <p:nvPr>
            <p:custDataLst>
              <p:tags r:id="rId46"/>
            </p:custDataLst>
          </p:nvPr>
        </p:nvSpPr>
        <p:spPr bwMode="gray">
          <a:xfrm>
            <a:off x="4077200" y="3415875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Bubble_klein"/>
          <p:cNvSpPr/>
          <p:nvPr>
            <p:custDataLst>
              <p:tags r:id="rId47"/>
            </p:custDataLst>
          </p:nvPr>
        </p:nvSpPr>
        <p:spPr bwMode="gray">
          <a:xfrm>
            <a:off x="4577600" y="3415875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Bubble_klein"/>
          <p:cNvSpPr/>
          <p:nvPr>
            <p:custDataLst>
              <p:tags r:id="rId48"/>
            </p:custDataLst>
          </p:nvPr>
        </p:nvSpPr>
        <p:spPr bwMode="gray">
          <a:xfrm>
            <a:off x="5078000" y="3415875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Bubble_klein"/>
          <p:cNvSpPr/>
          <p:nvPr>
            <p:custDataLst>
              <p:tags r:id="rId49"/>
            </p:custDataLst>
          </p:nvPr>
        </p:nvSpPr>
        <p:spPr bwMode="gray">
          <a:xfrm>
            <a:off x="5578400" y="3415875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Bubble_klein"/>
          <p:cNvSpPr/>
          <p:nvPr>
            <p:custDataLst>
              <p:tags r:id="rId50"/>
            </p:custDataLst>
          </p:nvPr>
        </p:nvSpPr>
        <p:spPr bwMode="gray">
          <a:xfrm>
            <a:off x="6078800" y="3415875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Bubble_klein"/>
          <p:cNvSpPr/>
          <p:nvPr>
            <p:custDataLst>
              <p:tags r:id="rId51"/>
            </p:custDataLst>
          </p:nvPr>
        </p:nvSpPr>
        <p:spPr bwMode="gray">
          <a:xfrm>
            <a:off x="2576000" y="3649961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Bubble_klein"/>
          <p:cNvSpPr/>
          <p:nvPr>
            <p:custDataLst>
              <p:tags r:id="rId52"/>
            </p:custDataLst>
          </p:nvPr>
        </p:nvSpPr>
        <p:spPr bwMode="gray">
          <a:xfrm>
            <a:off x="3076400" y="3649961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Bubble_klein"/>
          <p:cNvSpPr/>
          <p:nvPr>
            <p:custDataLst>
              <p:tags r:id="rId53"/>
            </p:custDataLst>
          </p:nvPr>
        </p:nvSpPr>
        <p:spPr bwMode="gray">
          <a:xfrm>
            <a:off x="3576800" y="3649961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Bubble_klein"/>
          <p:cNvSpPr/>
          <p:nvPr>
            <p:custDataLst>
              <p:tags r:id="rId54"/>
            </p:custDataLst>
          </p:nvPr>
        </p:nvSpPr>
        <p:spPr bwMode="gray">
          <a:xfrm>
            <a:off x="4077200" y="3649961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Bubble_klein"/>
          <p:cNvSpPr/>
          <p:nvPr>
            <p:custDataLst>
              <p:tags r:id="rId55"/>
            </p:custDataLst>
          </p:nvPr>
        </p:nvSpPr>
        <p:spPr bwMode="gray">
          <a:xfrm>
            <a:off x="4577600" y="3649961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Bubble_klein"/>
          <p:cNvSpPr/>
          <p:nvPr>
            <p:custDataLst>
              <p:tags r:id="rId56"/>
            </p:custDataLst>
          </p:nvPr>
        </p:nvSpPr>
        <p:spPr bwMode="gray">
          <a:xfrm>
            <a:off x="5078000" y="3649961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Bubble_klein"/>
          <p:cNvSpPr/>
          <p:nvPr>
            <p:custDataLst>
              <p:tags r:id="rId57"/>
            </p:custDataLst>
          </p:nvPr>
        </p:nvSpPr>
        <p:spPr bwMode="gray">
          <a:xfrm>
            <a:off x="5578400" y="3649961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Bubble_klein"/>
          <p:cNvSpPr/>
          <p:nvPr>
            <p:custDataLst>
              <p:tags r:id="rId58"/>
            </p:custDataLst>
          </p:nvPr>
        </p:nvSpPr>
        <p:spPr bwMode="gray">
          <a:xfrm>
            <a:off x="6078800" y="3649961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Bubble_klein"/>
          <p:cNvSpPr/>
          <p:nvPr>
            <p:custDataLst>
              <p:tags r:id="rId59"/>
            </p:custDataLst>
          </p:nvPr>
        </p:nvSpPr>
        <p:spPr bwMode="gray">
          <a:xfrm>
            <a:off x="3076400" y="3884047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Bubble_klein"/>
          <p:cNvSpPr/>
          <p:nvPr>
            <p:custDataLst>
              <p:tags r:id="rId60"/>
            </p:custDataLst>
          </p:nvPr>
        </p:nvSpPr>
        <p:spPr bwMode="gray">
          <a:xfrm>
            <a:off x="3576800" y="3884047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Bubble_klein"/>
          <p:cNvSpPr/>
          <p:nvPr>
            <p:custDataLst>
              <p:tags r:id="rId61"/>
            </p:custDataLst>
          </p:nvPr>
        </p:nvSpPr>
        <p:spPr bwMode="gray">
          <a:xfrm>
            <a:off x="4077200" y="3884047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Bubble_klein"/>
          <p:cNvSpPr/>
          <p:nvPr>
            <p:custDataLst>
              <p:tags r:id="rId62"/>
            </p:custDataLst>
          </p:nvPr>
        </p:nvSpPr>
        <p:spPr bwMode="gray">
          <a:xfrm>
            <a:off x="4577600" y="3884047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Bubble_klein"/>
          <p:cNvSpPr/>
          <p:nvPr>
            <p:custDataLst>
              <p:tags r:id="rId63"/>
            </p:custDataLst>
          </p:nvPr>
        </p:nvSpPr>
        <p:spPr bwMode="gray">
          <a:xfrm>
            <a:off x="5578400" y="3884047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Bubble_klein"/>
          <p:cNvSpPr/>
          <p:nvPr>
            <p:custDataLst>
              <p:tags r:id="rId64"/>
            </p:custDataLst>
          </p:nvPr>
        </p:nvSpPr>
        <p:spPr bwMode="gray">
          <a:xfrm>
            <a:off x="6078800" y="3884047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Bubble_klein"/>
          <p:cNvSpPr/>
          <p:nvPr>
            <p:custDataLst>
              <p:tags r:id="rId65"/>
            </p:custDataLst>
          </p:nvPr>
        </p:nvSpPr>
        <p:spPr bwMode="gray">
          <a:xfrm>
            <a:off x="2576000" y="4118133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Bubble_klein"/>
          <p:cNvSpPr/>
          <p:nvPr>
            <p:custDataLst>
              <p:tags r:id="rId66"/>
            </p:custDataLst>
          </p:nvPr>
        </p:nvSpPr>
        <p:spPr bwMode="gray">
          <a:xfrm>
            <a:off x="3076400" y="4118133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Bubble_klein"/>
          <p:cNvSpPr/>
          <p:nvPr>
            <p:custDataLst>
              <p:tags r:id="rId67"/>
            </p:custDataLst>
          </p:nvPr>
        </p:nvSpPr>
        <p:spPr bwMode="gray">
          <a:xfrm>
            <a:off x="3576800" y="4118133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Bubble_klein"/>
          <p:cNvSpPr/>
          <p:nvPr>
            <p:custDataLst>
              <p:tags r:id="rId68"/>
            </p:custDataLst>
          </p:nvPr>
        </p:nvSpPr>
        <p:spPr bwMode="gray">
          <a:xfrm>
            <a:off x="4077200" y="4118133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Bubble_klein"/>
          <p:cNvSpPr/>
          <p:nvPr>
            <p:custDataLst>
              <p:tags r:id="rId69"/>
            </p:custDataLst>
          </p:nvPr>
        </p:nvSpPr>
        <p:spPr bwMode="gray">
          <a:xfrm>
            <a:off x="4577600" y="4118133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Bubble_klein"/>
          <p:cNvSpPr/>
          <p:nvPr>
            <p:custDataLst>
              <p:tags r:id="rId70"/>
            </p:custDataLst>
          </p:nvPr>
        </p:nvSpPr>
        <p:spPr bwMode="gray">
          <a:xfrm>
            <a:off x="5578400" y="4118133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Bubble_klein"/>
          <p:cNvSpPr/>
          <p:nvPr>
            <p:custDataLst>
              <p:tags r:id="rId71"/>
            </p:custDataLst>
          </p:nvPr>
        </p:nvSpPr>
        <p:spPr bwMode="gray">
          <a:xfrm>
            <a:off x="6078800" y="4118133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Bubble_klein"/>
          <p:cNvSpPr/>
          <p:nvPr>
            <p:custDataLst>
              <p:tags r:id="rId72"/>
            </p:custDataLst>
          </p:nvPr>
        </p:nvSpPr>
        <p:spPr bwMode="gray">
          <a:xfrm>
            <a:off x="2576000" y="4352219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Bubble_klein"/>
          <p:cNvSpPr/>
          <p:nvPr>
            <p:custDataLst>
              <p:tags r:id="rId73"/>
            </p:custDataLst>
          </p:nvPr>
        </p:nvSpPr>
        <p:spPr bwMode="gray">
          <a:xfrm>
            <a:off x="3076400" y="4352219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Bubble_klein"/>
          <p:cNvSpPr/>
          <p:nvPr>
            <p:custDataLst>
              <p:tags r:id="rId74"/>
            </p:custDataLst>
          </p:nvPr>
        </p:nvSpPr>
        <p:spPr bwMode="gray">
          <a:xfrm>
            <a:off x="3576800" y="4352219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Bubble_klein"/>
          <p:cNvSpPr/>
          <p:nvPr>
            <p:custDataLst>
              <p:tags r:id="rId75"/>
            </p:custDataLst>
          </p:nvPr>
        </p:nvSpPr>
        <p:spPr bwMode="gray">
          <a:xfrm>
            <a:off x="4077200" y="4352219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Bubble_klein"/>
          <p:cNvSpPr/>
          <p:nvPr>
            <p:custDataLst>
              <p:tags r:id="rId76"/>
            </p:custDataLst>
          </p:nvPr>
        </p:nvSpPr>
        <p:spPr bwMode="gray">
          <a:xfrm>
            <a:off x="4577600" y="4352219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Bubble_klein"/>
          <p:cNvSpPr/>
          <p:nvPr>
            <p:custDataLst>
              <p:tags r:id="rId77"/>
            </p:custDataLst>
          </p:nvPr>
        </p:nvSpPr>
        <p:spPr bwMode="gray">
          <a:xfrm>
            <a:off x="5078000" y="4352219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Bubble_klein"/>
          <p:cNvSpPr/>
          <p:nvPr>
            <p:custDataLst>
              <p:tags r:id="rId78"/>
            </p:custDataLst>
          </p:nvPr>
        </p:nvSpPr>
        <p:spPr bwMode="gray">
          <a:xfrm>
            <a:off x="5578400" y="4352219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Bubble_klein"/>
          <p:cNvSpPr/>
          <p:nvPr>
            <p:custDataLst>
              <p:tags r:id="rId79"/>
            </p:custDataLst>
          </p:nvPr>
        </p:nvSpPr>
        <p:spPr bwMode="gray">
          <a:xfrm>
            <a:off x="6078800" y="4352219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Bubble_klein"/>
          <p:cNvSpPr/>
          <p:nvPr>
            <p:custDataLst>
              <p:tags r:id="rId80"/>
            </p:custDataLst>
          </p:nvPr>
        </p:nvSpPr>
        <p:spPr bwMode="gray">
          <a:xfrm>
            <a:off x="2576000" y="4820391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Bubble_klein"/>
          <p:cNvSpPr/>
          <p:nvPr>
            <p:custDataLst>
              <p:tags r:id="rId81"/>
            </p:custDataLst>
          </p:nvPr>
        </p:nvSpPr>
        <p:spPr bwMode="gray">
          <a:xfrm>
            <a:off x="3076400" y="4820391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Bubble_klein"/>
          <p:cNvSpPr/>
          <p:nvPr>
            <p:custDataLst>
              <p:tags r:id="rId82"/>
            </p:custDataLst>
          </p:nvPr>
        </p:nvSpPr>
        <p:spPr bwMode="gray">
          <a:xfrm>
            <a:off x="3576800" y="4820391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Bubble_klein"/>
          <p:cNvSpPr/>
          <p:nvPr>
            <p:custDataLst>
              <p:tags r:id="rId83"/>
            </p:custDataLst>
          </p:nvPr>
        </p:nvSpPr>
        <p:spPr bwMode="gray">
          <a:xfrm>
            <a:off x="4577600" y="4820391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Bubble_klein"/>
          <p:cNvSpPr/>
          <p:nvPr>
            <p:custDataLst>
              <p:tags r:id="rId84"/>
            </p:custDataLst>
          </p:nvPr>
        </p:nvSpPr>
        <p:spPr bwMode="gray">
          <a:xfrm>
            <a:off x="5078000" y="4820391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Bubble_klein"/>
          <p:cNvSpPr/>
          <p:nvPr>
            <p:custDataLst>
              <p:tags r:id="rId85"/>
            </p:custDataLst>
          </p:nvPr>
        </p:nvSpPr>
        <p:spPr bwMode="gray">
          <a:xfrm>
            <a:off x="6078800" y="4820391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Bubble_klein"/>
          <p:cNvSpPr/>
          <p:nvPr>
            <p:custDataLst>
              <p:tags r:id="rId86"/>
            </p:custDataLst>
          </p:nvPr>
        </p:nvSpPr>
        <p:spPr bwMode="gray">
          <a:xfrm>
            <a:off x="2576000" y="5054478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Bubble_klein"/>
          <p:cNvSpPr/>
          <p:nvPr>
            <p:custDataLst>
              <p:tags r:id="rId87"/>
            </p:custDataLst>
          </p:nvPr>
        </p:nvSpPr>
        <p:spPr bwMode="gray">
          <a:xfrm>
            <a:off x="3076400" y="5054478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Bubble_klein"/>
          <p:cNvSpPr/>
          <p:nvPr>
            <p:custDataLst>
              <p:tags r:id="rId88"/>
            </p:custDataLst>
          </p:nvPr>
        </p:nvSpPr>
        <p:spPr bwMode="gray">
          <a:xfrm>
            <a:off x="3576800" y="5054478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Bubble_klein"/>
          <p:cNvSpPr/>
          <p:nvPr>
            <p:custDataLst>
              <p:tags r:id="rId89"/>
            </p:custDataLst>
          </p:nvPr>
        </p:nvSpPr>
        <p:spPr bwMode="gray">
          <a:xfrm>
            <a:off x="4077200" y="5054478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Bubble_klein"/>
          <p:cNvSpPr/>
          <p:nvPr>
            <p:custDataLst>
              <p:tags r:id="rId90"/>
            </p:custDataLst>
          </p:nvPr>
        </p:nvSpPr>
        <p:spPr bwMode="gray">
          <a:xfrm>
            <a:off x="4577600" y="5054478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Bubble_klein"/>
          <p:cNvSpPr/>
          <p:nvPr>
            <p:custDataLst>
              <p:tags r:id="rId91"/>
            </p:custDataLst>
          </p:nvPr>
        </p:nvSpPr>
        <p:spPr bwMode="gray">
          <a:xfrm>
            <a:off x="5078000" y="5054478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Bubble_klein"/>
          <p:cNvSpPr/>
          <p:nvPr>
            <p:custDataLst>
              <p:tags r:id="rId92"/>
            </p:custDataLst>
          </p:nvPr>
        </p:nvSpPr>
        <p:spPr bwMode="gray">
          <a:xfrm>
            <a:off x="5578400" y="5054478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Bubble_klein"/>
          <p:cNvSpPr/>
          <p:nvPr>
            <p:custDataLst>
              <p:tags r:id="rId93"/>
            </p:custDataLst>
          </p:nvPr>
        </p:nvSpPr>
        <p:spPr bwMode="gray">
          <a:xfrm>
            <a:off x="6078800" y="5054478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Bubble_klein"/>
          <p:cNvSpPr/>
          <p:nvPr>
            <p:custDataLst>
              <p:tags r:id="rId94"/>
            </p:custDataLst>
          </p:nvPr>
        </p:nvSpPr>
        <p:spPr bwMode="gray">
          <a:xfrm>
            <a:off x="2576000" y="5522650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Bubble_klein"/>
          <p:cNvSpPr/>
          <p:nvPr>
            <p:custDataLst>
              <p:tags r:id="rId95"/>
            </p:custDataLst>
          </p:nvPr>
        </p:nvSpPr>
        <p:spPr bwMode="gray">
          <a:xfrm>
            <a:off x="3076400" y="5522650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Bubble_klein"/>
          <p:cNvSpPr/>
          <p:nvPr>
            <p:custDataLst>
              <p:tags r:id="rId96"/>
            </p:custDataLst>
          </p:nvPr>
        </p:nvSpPr>
        <p:spPr bwMode="gray">
          <a:xfrm>
            <a:off x="3576800" y="5522650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Bubble_klein"/>
          <p:cNvSpPr/>
          <p:nvPr>
            <p:custDataLst>
              <p:tags r:id="rId97"/>
            </p:custDataLst>
          </p:nvPr>
        </p:nvSpPr>
        <p:spPr bwMode="gray">
          <a:xfrm>
            <a:off x="4077200" y="5522650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Bubble_klein"/>
          <p:cNvSpPr/>
          <p:nvPr>
            <p:custDataLst>
              <p:tags r:id="rId98"/>
            </p:custDataLst>
          </p:nvPr>
        </p:nvSpPr>
        <p:spPr bwMode="gray">
          <a:xfrm>
            <a:off x="4577600" y="5522650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Bubble_klein"/>
          <p:cNvSpPr/>
          <p:nvPr>
            <p:custDataLst>
              <p:tags r:id="rId99"/>
            </p:custDataLst>
          </p:nvPr>
        </p:nvSpPr>
        <p:spPr bwMode="gray">
          <a:xfrm>
            <a:off x="5078000" y="5522650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Bubble_klein"/>
          <p:cNvSpPr/>
          <p:nvPr>
            <p:custDataLst>
              <p:tags r:id="rId100"/>
            </p:custDataLst>
          </p:nvPr>
        </p:nvSpPr>
        <p:spPr bwMode="gray">
          <a:xfrm>
            <a:off x="5578400" y="5522650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Bubble_klein"/>
          <p:cNvSpPr/>
          <p:nvPr>
            <p:custDataLst>
              <p:tags r:id="rId101"/>
            </p:custDataLst>
          </p:nvPr>
        </p:nvSpPr>
        <p:spPr bwMode="gray">
          <a:xfrm>
            <a:off x="6078800" y="5522650"/>
            <a:ext cx="144000" cy="144000"/>
          </a:xfrm>
          <a:prstGeom prst="ellipse">
            <a:avLst/>
          </a:prstGeom>
          <a:solidFill>
            <a:schemeClr val="bg2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55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Bubble_mittel"/>
          <p:cNvSpPr/>
          <p:nvPr>
            <p:custDataLst>
              <p:tags r:id="rId102"/>
            </p:custDataLst>
          </p:nvPr>
        </p:nvSpPr>
        <p:spPr bwMode="gray">
          <a:xfrm>
            <a:off x="5551400" y="2205745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Bubble_mittel"/>
          <p:cNvSpPr/>
          <p:nvPr>
            <p:custDataLst>
              <p:tags r:id="rId103"/>
            </p:custDataLst>
          </p:nvPr>
        </p:nvSpPr>
        <p:spPr bwMode="gray">
          <a:xfrm>
            <a:off x="3549800" y="2439831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Bubble_mittel"/>
          <p:cNvSpPr/>
          <p:nvPr>
            <p:custDataLst>
              <p:tags r:id="rId104"/>
            </p:custDataLst>
          </p:nvPr>
        </p:nvSpPr>
        <p:spPr bwMode="gray">
          <a:xfrm>
            <a:off x="4550600" y="2439831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Bubble_mittel"/>
          <p:cNvSpPr/>
          <p:nvPr>
            <p:custDataLst>
              <p:tags r:id="rId105"/>
            </p:custDataLst>
          </p:nvPr>
        </p:nvSpPr>
        <p:spPr bwMode="gray">
          <a:xfrm>
            <a:off x="5051000" y="2439831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Bubble_mittel"/>
          <p:cNvSpPr/>
          <p:nvPr>
            <p:custDataLst>
              <p:tags r:id="rId106"/>
            </p:custDataLst>
          </p:nvPr>
        </p:nvSpPr>
        <p:spPr bwMode="gray">
          <a:xfrm>
            <a:off x="5551400" y="2439831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Bubble_mittel"/>
          <p:cNvSpPr/>
          <p:nvPr>
            <p:custDataLst>
              <p:tags r:id="rId107"/>
            </p:custDataLst>
          </p:nvPr>
        </p:nvSpPr>
        <p:spPr bwMode="gray">
          <a:xfrm>
            <a:off x="6051800" y="2439831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Bubble_mittel"/>
          <p:cNvSpPr/>
          <p:nvPr>
            <p:custDataLst>
              <p:tags r:id="rId108"/>
            </p:custDataLst>
          </p:nvPr>
        </p:nvSpPr>
        <p:spPr bwMode="gray">
          <a:xfrm>
            <a:off x="6051800" y="2673917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Bubble_mittel"/>
          <p:cNvSpPr/>
          <p:nvPr>
            <p:custDataLst>
              <p:tags r:id="rId109"/>
            </p:custDataLst>
          </p:nvPr>
        </p:nvSpPr>
        <p:spPr bwMode="gray">
          <a:xfrm>
            <a:off x="3049400" y="3376175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Bubble_mittel"/>
          <p:cNvSpPr/>
          <p:nvPr>
            <p:custDataLst>
              <p:tags r:id="rId110"/>
            </p:custDataLst>
          </p:nvPr>
        </p:nvSpPr>
        <p:spPr bwMode="gray">
          <a:xfrm>
            <a:off x="3549800" y="3376175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Bubble_mittel"/>
          <p:cNvSpPr/>
          <p:nvPr>
            <p:custDataLst>
              <p:tags r:id="rId111"/>
            </p:custDataLst>
          </p:nvPr>
        </p:nvSpPr>
        <p:spPr bwMode="gray">
          <a:xfrm>
            <a:off x="2549000" y="3844347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Bubble_mittel"/>
          <p:cNvSpPr/>
          <p:nvPr>
            <p:custDataLst>
              <p:tags r:id="rId112"/>
            </p:custDataLst>
          </p:nvPr>
        </p:nvSpPr>
        <p:spPr bwMode="gray">
          <a:xfrm>
            <a:off x="5051000" y="3844347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Bubble_mittel"/>
          <p:cNvSpPr/>
          <p:nvPr>
            <p:custDataLst>
              <p:tags r:id="rId113"/>
            </p:custDataLst>
          </p:nvPr>
        </p:nvSpPr>
        <p:spPr bwMode="gray">
          <a:xfrm>
            <a:off x="5051000" y="4078433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Bubble_mittel"/>
          <p:cNvSpPr/>
          <p:nvPr>
            <p:custDataLst>
              <p:tags r:id="rId114"/>
            </p:custDataLst>
          </p:nvPr>
        </p:nvSpPr>
        <p:spPr bwMode="gray">
          <a:xfrm>
            <a:off x="3549800" y="4546605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Bubble_mittel"/>
          <p:cNvSpPr/>
          <p:nvPr>
            <p:custDataLst>
              <p:tags r:id="rId115"/>
            </p:custDataLst>
          </p:nvPr>
        </p:nvSpPr>
        <p:spPr bwMode="gray">
          <a:xfrm>
            <a:off x="4050200" y="4546605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Bubble_mittel"/>
          <p:cNvSpPr/>
          <p:nvPr>
            <p:custDataLst>
              <p:tags r:id="rId116"/>
            </p:custDataLst>
          </p:nvPr>
        </p:nvSpPr>
        <p:spPr bwMode="gray">
          <a:xfrm>
            <a:off x="6051800" y="4546605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Bubble_mittel"/>
          <p:cNvSpPr/>
          <p:nvPr>
            <p:custDataLst>
              <p:tags r:id="rId117"/>
            </p:custDataLst>
          </p:nvPr>
        </p:nvSpPr>
        <p:spPr bwMode="gray">
          <a:xfrm>
            <a:off x="4050200" y="4780691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Bubble_mittel"/>
          <p:cNvSpPr/>
          <p:nvPr>
            <p:custDataLst>
              <p:tags r:id="rId118"/>
            </p:custDataLst>
          </p:nvPr>
        </p:nvSpPr>
        <p:spPr bwMode="gray">
          <a:xfrm>
            <a:off x="5551400" y="4780691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Bubble_mittel"/>
          <p:cNvSpPr/>
          <p:nvPr>
            <p:custDataLst>
              <p:tags r:id="rId119"/>
            </p:custDataLst>
          </p:nvPr>
        </p:nvSpPr>
        <p:spPr bwMode="gray">
          <a:xfrm>
            <a:off x="2549000" y="5248863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Bubble_mittel"/>
          <p:cNvSpPr/>
          <p:nvPr>
            <p:custDataLst>
              <p:tags r:id="rId120"/>
            </p:custDataLst>
          </p:nvPr>
        </p:nvSpPr>
        <p:spPr bwMode="gray">
          <a:xfrm>
            <a:off x="3549800" y="5248863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Bubble_mittel"/>
          <p:cNvSpPr/>
          <p:nvPr>
            <p:custDataLst>
              <p:tags r:id="rId121"/>
            </p:custDataLst>
          </p:nvPr>
        </p:nvSpPr>
        <p:spPr bwMode="gray">
          <a:xfrm>
            <a:off x="4050200" y="5248863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Bubble_mittel"/>
          <p:cNvSpPr/>
          <p:nvPr>
            <p:custDataLst>
              <p:tags r:id="rId122"/>
            </p:custDataLst>
          </p:nvPr>
        </p:nvSpPr>
        <p:spPr bwMode="gray">
          <a:xfrm>
            <a:off x="5051000" y="5248863"/>
            <a:ext cx="198000" cy="198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Bubble_gross"/>
          <p:cNvSpPr>
            <a:spLocks noChangeAspect="1"/>
          </p:cNvSpPr>
          <p:nvPr>
            <p:custDataLst>
              <p:tags r:id="rId123"/>
            </p:custDataLst>
          </p:nvPr>
        </p:nvSpPr>
        <p:spPr bwMode="gray">
          <a:xfrm>
            <a:off x="2532800" y="4530405"/>
            <a:ext cx="230400" cy="230400"/>
          </a:xfrm>
          <a:prstGeom prst="ellipse">
            <a:avLst/>
          </a:prstGeom>
          <a:solidFill>
            <a:schemeClr val="tx1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Bubble_gross"/>
          <p:cNvSpPr>
            <a:spLocks noChangeAspect="1"/>
          </p:cNvSpPr>
          <p:nvPr>
            <p:custDataLst>
              <p:tags r:id="rId124"/>
            </p:custDataLst>
          </p:nvPr>
        </p:nvSpPr>
        <p:spPr bwMode="gray">
          <a:xfrm>
            <a:off x="3033200" y="4530405"/>
            <a:ext cx="230400" cy="230400"/>
          </a:xfrm>
          <a:prstGeom prst="ellipse">
            <a:avLst/>
          </a:prstGeom>
          <a:solidFill>
            <a:schemeClr val="tx1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Bubble_gross"/>
          <p:cNvSpPr>
            <a:spLocks noChangeAspect="1"/>
          </p:cNvSpPr>
          <p:nvPr>
            <p:custDataLst>
              <p:tags r:id="rId125"/>
            </p:custDataLst>
          </p:nvPr>
        </p:nvSpPr>
        <p:spPr bwMode="gray">
          <a:xfrm>
            <a:off x="4534400" y="4530405"/>
            <a:ext cx="230400" cy="230400"/>
          </a:xfrm>
          <a:prstGeom prst="ellipse">
            <a:avLst/>
          </a:prstGeom>
          <a:solidFill>
            <a:schemeClr val="tx1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Bubble_gross"/>
          <p:cNvSpPr>
            <a:spLocks noChangeAspect="1"/>
          </p:cNvSpPr>
          <p:nvPr>
            <p:custDataLst>
              <p:tags r:id="rId126"/>
            </p:custDataLst>
          </p:nvPr>
        </p:nvSpPr>
        <p:spPr bwMode="gray">
          <a:xfrm>
            <a:off x="5034800" y="4530405"/>
            <a:ext cx="230400" cy="230400"/>
          </a:xfrm>
          <a:prstGeom prst="ellipse">
            <a:avLst/>
          </a:prstGeom>
          <a:solidFill>
            <a:schemeClr val="tx1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Bubble_gross"/>
          <p:cNvSpPr>
            <a:spLocks noChangeAspect="1"/>
          </p:cNvSpPr>
          <p:nvPr>
            <p:custDataLst>
              <p:tags r:id="rId127"/>
            </p:custDataLst>
          </p:nvPr>
        </p:nvSpPr>
        <p:spPr bwMode="gray">
          <a:xfrm>
            <a:off x="5535200" y="4530405"/>
            <a:ext cx="230400" cy="230400"/>
          </a:xfrm>
          <a:prstGeom prst="ellipse">
            <a:avLst/>
          </a:prstGeom>
          <a:solidFill>
            <a:schemeClr val="tx1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Bubble_gross"/>
          <p:cNvSpPr>
            <a:spLocks noChangeAspect="1"/>
          </p:cNvSpPr>
          <p:nvPr>
            <p:custDataLst>
              <p:tags r:id="rId128"/>
            </p:custDataLst>
          </p:nvPr>
        </p:nvSpPr>
        <p:spPr bwMode="gray">
          <a:xfrm>
            <a:off x="3033200" y="5232664"/>
            <a:ext cx="230400" cy="230400"/>
          </a:xfrm>
          <a:prstGeom prst="ellipse">
            <a:avLst/>
          </a:prstGeom>
          <a:solidFill>
            <a:schemeClr val="tx1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Bubble_gross"/>
          <p:cNvSpPr>
            <a:spLocks noChangeAspect="1"/>
          </p:cNvSpPr>
          <p:nvPr>
            <p:custDataLst>
              <p:tags r:id="rId129"/>
            </p:custDataLst>
          </p:nvPr>
        </p:nvSpPr>
        <p:spPr bwMode="gray">
          <a:xfrm>
            <a:off x="4534400" y="5232664"/>
            <a:ext cx="230400" cy="230400"/>
          </a:xfrm>
          <a:prstGeom prst="ellipse">
            <a:avLst/>
          </a:prstGeom>
          <a:solidFill>
            <a:schemeClr val="tx1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" name="Bubble_gross"/>
          <p:cNvSpPr>
            <a:spLocks noChangeAspect="1"/>
          </p:cNvSpPr>
          <p:nvPr>
            <p:custDataLst>
              <p:tags r:id="rId130"/>
            </p:custDataLst>
          </p:nvPr>
        </p:nvSpPr>
        <p:spPr bwMode="gray">
          <a:xfrm>
            <a:off x="5535200" y="5232664"/>
            <a:ext cx="230400" cy="230400"/>
          </a:xfrm>
          <a:prstGeom prst="ellipse">
            <a:avLst/>
          </a:prstGeom>
          <a:solidFill>
            <a:schemeClr val="tx1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5" name="Bubble_gross"/>
          <p:cNvSpPr>
            <a:spLocks noChangeAspect="1"/>
          </p:cNvSpPr>
          <p:nvPr>
            <p:custDataLst>
              <p:tags r:id="rId131"/>
            </p:custDataLst>
          </p:nvPr>
        </p:nvSpPr>
        <p:spPr bwMode="gray">
          <a:xfrm>
            <a:off x="6035600" y="5232664"/>
            <a:ext cx="230400" cy="230400"/>
          </a:xfrm>
          <a:prstGeom prst="ellipse">
            <a:avLst/>
          </a:prstGeom>
          <a:solidFill>
            <a:schemeClr val="tx1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endParaRPr lang="en-GB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20" name="Wertetabelle"/>
          <p:cNvGraphicFramePr>
            <a:graphicFrameLocks noGrp="1"/>
          </p:cNvGraphicFramePr>
          <p:nvPr>
            <p:custDataLst>
              <p:tags r:id="rId132"/>
            </p:custDataLst>
            <p:extLst>
              <p:ext uri="{D42A27DB-BD31-4B8C-83A1-F6EECF244321}">
                <p14:modId xmlns:p14="http://schemas.microsoft.com/office/powerpoint/2010/main" val="1134527909"/>
              </p:ext>
            </p:extLst>
          </p:nvPr>
        </p:nvGraphicFramePr>
        <p:xfrm>
          <a:off x="2397800" y="2187702"/>
          <a:ext cx="4003200" cy="351129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500400"/>
                <a:gridCol w="500400"/>
                <a:gridCol w="500400"/>
                <a:gridCol w="500400"/>
                <a:gridCol w="500400"/>
                <a:gridCol w="500400"/>
                <a:gridCol w="500400"/>
                <a:gridCol w="500400"/>
              </a:tblGrid>
              <a:tr h="234086"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de-CH" sz="550" b="1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de-CH" sz="550" b="1" i="0" u="none" strike="noStrike" noProof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de-CH" sz="550" b="1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de-CH" sz="550" b="1" i="0" u="none" strike="noStrike" noProof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de-CH" sz="550" b="1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de-CH" sz="550" b="1" i="0" u="none" strike="noStrike" noProof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de-CH" sz="550" b="1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de-CH" sz="550" b="1" i="0" u="none" strike="noStrike" noProof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de-CH" sz="550" b="1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de-CH" sz="550" b="1" i="0" u="none" strike="noStrike" noProof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de-CH" sz="550" b="1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de-CH" sz="550" b="1" i="0" u="none" strike="noStrike" noProof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de-CH" sz="600" b="1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de-CH" sz="600" b="1" i="0" u="none" strike="noStrike" noProof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de-CH" sz="550" b="1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de-CH" sz="550" b="1" i="0" u="none" strike="noStrike" noProof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086"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086"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086"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086"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086"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086"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086"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086"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086"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086"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7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7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7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7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7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086"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086"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086"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7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7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7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7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086"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  <a:defRPr/>
                      </a:pPr>
                      <a:r>
                        <a:rPr lang="en-GB" sz="5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10800" marR="108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66" name="CH_small_87" descr="© INSCALE GmbH, 14.06.2010"/>
          <p:cNvPicPr>
            <a:picLocks noChangeAspect="1" noChangeArrowheads="1"/>
          </p:cNvPicPr>
          <p:nvPr/>
        </p:nvPicPr>
        <p:blipFill>
          <a:blip r:embed="rId1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973" y="1879188"/>
            <a:ext cx="214886" cy="214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7" name="A_small_88" descr="© INSCALE GmbH, 14.06.2010"/>
          <p:cNvPicPr>
            <a:picLocks noChangeAspect="1" noChangeArrowheads="1"/>
          </p:cNvPicPr>
          <p:nvPr/>
        </p:nvPicPr>
        <p:blipFill>
          <a:blip r:embed="rId1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385" y="1879200"/>
            <a:ext cx="214862" cy="21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8" name="D_small_89" descr="© INSCALE GmbH, 14.06.2010"/>
          <p:cNvPicPr>
            <a:picLocks noChangeAspect="1" noChangeArrowheads="1"/>
          </p:cNvPicPr>
          <p:nvPr/>
        </p:nvPicPr>
        <p:blipFill>
          <a:blip r:embed="rId1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785" y="1879200"/>
            <a:ext cx="214862" cy="21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9" name="IR_small_90" descr="© INSCALE GmbH, 14.06.2010"/>
          <p:cNvPicPr>
            <a:picLocks noChangeAspect="1" noChangeArrowheads="1"/>
          </p:cNvPicPr>
          <p:nvPr/>
        </p:nvPicPr>
        <p:blipFill>
          <a:blip r:embed="rId1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4184" y="1879200"/>
            <a:ext cx="214863" cy="21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0" name="I_small_91" descr="© INSCALE GmbH, 14.06.2010"/>
          <p:cNvPicPr>
            <a:picLocks noChangeAspect="1" noChangeArrowheads="1"/>
          </p:cNvPicPr>
          <p:nvPr/>
        </p:nvPicPr>
        <p:blipFill>
          <a:blip r:embed="rId1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584" y="1879200"/>
            <a:ext cx="214863" cy="21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1" name="P_small_92" descr="© INSCALE GmbH, 14.06.2010"/>
          <p:cNvPicPr>
            <a:picLocks noChangeAspect="1" noChangeArrowheads="1"/>
          </p:cNvPicPr>
          <p:nvPr/>
        </p:nvPicPr>
        <p:blipFill>
          <a:blip r:embed="rId1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984" y="1879200"/>
            <a:ext cx="214863" cy="21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2" name="E_small_93" descr="© INSCALE GmbH, 14.06.2010"/>
          <p:cNvPicPr>
            <a:picLocks noChangeAspect="1" noChangeArrowheads="1"/>
          </p:cNvPicPr>
          <p:nvPr/>
        </p:nvPicPr>
        <p:blipFill>
          <a:blip r:embed="rId1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355" y="1879200"/>
            <a:ext cx="202921" cy="21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3" name="T_small_94" descr="© INSCALE GmbH, 14.06.2010"/>
          <p:cNvPicPr>
            <a:picLocks noChangeAspect="1" noChangeArrowheads="1"/>
          </p:cNvPicPr>
          <p:nvPr/>
        </p:nvPicPr>
        <p:blipFill>
          <a:blip r:embed="rId1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1216" y="1878631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" name="Rectangle 157"/>
          <p:cNvSpPr/>
          <p:nvPr/>
        </p:nvSpPr>
        <p:spPr bwMode="auto">
          <a:xfrm>
            <a:off x="342880" y="1528135"/>
            <a:ext cx="2062175" cy="247771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="horz" wrap="square" lIns="36000" tIns="36000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latin typeface="Arial" panose="020B0604020202020204" pitchFamily="34" charset="0"/>
              </a:rPr>
              <a:t>Hinweis: Für einen angemessenen Vergleich muss sowohl das Diagramm links (Kreise) als auch das Diagramm rechts (Rangfolge) beachtet werden.</a:t>
            </a:r>
            <a:endParaRPr lang="de-CH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08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gray"/>
        <p:txBody>
          <a:bodyPr/>
          <a:lstStyle/>
          <a:p>
            <a:r>
              <a:rPr dirty="0" smtClean="0"/>
              <a:t>Stichprobenzusammensetzung 1/2</a:t>
            </a:r>
            <a:endParaRPr lang="de-CH" dirty="0"/>
          </a:p>
        </p:txBody>
      </p:sp>
      <p:graphicFrame>
        <p:nvGraphicFramePr>
          <p:cNvPr id="19" name="Tabelle 18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6976670"/>
              </p:ext>
            </p:extLst>
          </p:nvPr>
        </p:nvGraphicFramePr>
        <p:xfrm>
          <a:off x="358775" y="1944000"/>
          <a:ext cx="8424001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4977"/>
                <a:gridCol w="783628"/>
                <a:gridCol w="783628"/>
                <a:gridCol w="783628"/>
                <a:gridCol w="783628"/>
                <a:gridCol w="783628"/>
                <a:gridCol w="783628"/>
                <a:gridCol w="783628"/>
                <a:gridCol w="783628"/>
              </a:tblGrid>
              <a:tr h="288000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US" sz="900" noProof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0" marR="36000" marT="25200" marB="2520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US" sz="900" b="1" kern="1200" noProof="0" dirty="0" smtClean="0">
                          <a:solidFill>
                            <a:srgbClr val="003399"/>
                          </a:solidFill>
                          <a:latin typeface="+mj-lt"/>
                        </a:rPr>
                        <a:t>Europa</a:t>
                      </a:r>
                    </a:p>
                  </a:txBody>
                  <a:tcPr marL="0" marR="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e-CH" sz="1000" b="1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000" b="1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0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900" b="1" kern="1200" noProof="0" dirty="0" smtClean="0">
                        <a:solidFill>
                          <a:srgbClr val="003399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endParaRPr lang="en-US" sz="900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0" marR="36000" marT="25200" marB="25200" anchor="ctr">
                    <a:lnR w="12700" cmpd="sng">
                      <a:noFill/>
                    </a:lnR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 noProof="0" dirty="0"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 noProof="0" dirty="0"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noProof="0" dirty="0"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noProof="0" dirty="0"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noProof="0" dirty="0"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noProof="0" dirty="0"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noProof="0" dirty="0"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900" b="1" kern="1200" noProof="0" dirty="0" smtClean="0">
                          <a:solidFill>
                            <a:schemeClr val="lt1"/>
                          </a:solidFill>
                          <a:latin typeface="+mj-lt"/>
                        </a:rPr>
                        <a:t>Funktion</a:t>
                      </a:r>
                    </a:p>
                  </a:txBody>
                  <a:tcPr marL="36000" marR="36000" marT="25200" marB="25200" anchor="ctr"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900" b="1" kern="1200" noProof="0" dirty="0" smtClean="0">
                          <a:solidFill>
                            <a:schemeClr val="lt1"/>
                          </a:solidFill>
                          <a:latin typeface="+mn-lt"/>
                        </a:rPr>
                        <a:t>Schweiz</a:t>
                      </a:r>
                      <a:endParaRPr lang="de-CH" sz="900" b="1" kern="1200" noProof="0" dirty="0" smtClean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900" b="1" kern="1200" noProof="0" dirty="0" smtClean="0">
                          <a:solidFill>
                            <a:schemeClr val="lt1"/>
                          </a:solidFill>
                          <a:latin typeface="+mn-lt"/>
                        </a:rPr>
                        <a:t>Österreich</a:t>
                      </a:r>
                      <a:endParaRPr lang="de-CH" sz="900" b="1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900" b="1" kern="1200" noProof="0" dirty="0" smtClean="0">
                          <a:solidFill>
                            <a:schemeClr val="lt1"/>
                          </a:solidFill>
                          <a:latin typeface="+mn-lt"/>
                        </a:rPr>
                        <a:t>Deutschland</a:t>
                      </a:r>
                      <a:endParaRPr lang="de-CH" sz="900" b="1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noProof="0" dirty="0" smtClean="0">
                          <a:solidFill>
                            <a:schemeClr val="lt1"/>
                          </a:solidFill>
                          <a:latin typeface="+mn-lt"/>
                        </a:rPr>
                        <a:t>Irland</a:t>
                      </a:r>
                      <a:endParaRPr lang="de-CH" sz="900" b="1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noProof="0" dirty="0" smtClean="0">
                          <a:solidFill>
                            <a:schemeClr val="lt1"/>
                          </a:solidFill>
                          <a:latin typeface="+mn-lt"/>
                        </a:rPr>
                        <a:t>Italien</a:t>
                      </a:r>
                      <a:endParaRPr lang="de-CH" sz="900" b="1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noProof="0" dirty="0" smtClean="0">
                          <a:solidFill>
                            <a:schemeClr val="lt1"/>
                          </a:solidFill>
                          <a:latin typeface="+mn-lt"/>
                        </a:rPr>
                        <a:t>Portugal</a:t>
                      </a:r>
                      <a:endParaRPr lang="de-CH" sz="900" b="1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noProof="0" dirty="0" smtClean="0">
                          <a:solidFill>
                            <a:schemeClr val="lt1"/>
                          </a:solidFill>
                          <a:latin typeface="+mn-lt"/>
                        </a:rPr>
                        <a:t>Spanien</a:t>
                      </a:r>
                      <a:endParaRPr lang="de-CH" sz="900" b="1" noProof="0" dirty="0"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noProof="0" dirty="0" smtClean="0">
                          <a:solidFill>
                            <a:schemeClr val="lt1"/>
                          </a:solidFill>
                          <a:latin typeface="+mn-lt"/>
                        </a:rPr>
                        <a:t>Türkei</a:t>
                      </a:r>
                      <a:endParaRPr lang="de-CH" sz="900" b="1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kern="1200" baseline="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 CEO/Inhaber</a:t>
                      </a:r>
                      <a:endParaRPr lang="de-CH" sz="900" b="0" kern="1200" noProof="0" dirty="0" smtClean="0">
                        <a:solidFill>
                          <a:srgbClr val="000066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 smtClean="0">
                          <a:latin typeface="Arial"/>
                        </a:rPr>
                        <a:t>47,0</a:t>
                      </a:r>
                      <a:endParaRPr lang="de-CH" sz="900" b="0" i="0" u="none" strike="noStrike" noProof="0" dirty="0">
                        <a:latin typeface="Arial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 smtClean="0">
                          <a:latin typeface="Arial"/>
                        </a:rPr>
                        <a:t>60,5</a:t>
                      </a:r>
                      <a:endParaRPr lang="de-CH" sz="900" b="0" i="0" u="none" strike="noStrike" noProof="0" dirty="0">
                        <a:latin typeface="Arial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 smtClean="0">
                          <a:latin typeface="Arial"/>
                        </a:rPr>
                        <a:t>59,0</a:t>
                      </a:r>
                      <a:endParaRPr lang="de-CH" sz="900" b="0" i="0" u="none" strike="noStrike" noProof="0" dirty="0">
                        <a:latin typeface="Arial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 smtClean="0">
                          <a:latin typeface="Arial"/>
                        </a:rPr>
                        <a:t>42,0</a:t>
                      </a:r>
                      <a:endParaRPr lang="de-CH" sz="900" b="0" i="0" u="none" strike="noStrike" noProof="0" dirty="0">
                        <a:latin typeface="Arial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 smtClean="0">
                          <a:latin typeface="Arial"/>
                        </a:rPr>
                        <a:t>60,0</a:t>
                      </a:r>
                      <a:endParaRPr lang="de-CH" sz="900" b="0" i="0" u="none" strike="noStrike" noProof="0" dirty="0">
                        <a:latin typeface="Arial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 smtClean="0">
                          <a:latin typeface="Arial"/>
                        </a:rPr>
                        <a:t>43,5</a:t>
                      </a:r>
                      <a:endParaRPr lang="de-CH" sz="900" b="0" i="0" u="none" strike="noStrike" noProof="0" dirty="0">
                        <a:latin typeface="Arial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 smtClean="0">
                          <a:latin typeface="Arial"/>
                        </a:rPr>
                        <a:t>52,0</a:t>
                      </a:r>
                      <a:endParaRPr lang="de-CH" sz="900" b="0" i="0" u="none" strike="noStrike" noProof="0" dirty="0">
                        <a:latin typeface="Arial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 smtClean="0">
                          <a:latin typeface="Arial"/>
                        </a:rPr>
                        <a:t>44,0</a:t>
                      </a:r>
                      <a:endParaRPr lang="de-CH" sz="900" b="0" i="0" u="none" strike="noStrike" noProof="0" dirty="0">
                        <a:latin typeface="Arial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kern="1200" baseline="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 CFO/Leiter Finanzen</a:t>
                      </a:r>
                      <a:endParaRPr lang="de-CH" sz="900" b="0" kern="1200" noProof="0" dirty="0" smtClean="0">
                        <a:solidFill>
                          <a:srgbClr val="000066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20,5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13,5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16,5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14,0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14,5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15,5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16,0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15,5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kern="1200" baseline="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 COO/Betriebsleiter</a:t>
                      </a:r>
                      <a:endParaRPr lang="de-CH" sz="900" b="0" kern="1200" noProof="0" dirty="0" smtClean="0">
                        <a:solidFill>
                          <a:srgbClr val="000066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18,5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16,0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16,0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13,0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16,0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22,0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15,5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24,5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kern="120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 Geschäftsführer</a:t>
                      </a:r>
                      <a:endParaRPr lang="de-CH" sz="900" b="0" kern="1200" noProof="0" dirty="0" smtClean="0">
                        <a:solidFill>
                          <a:srgbClr val="000066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14,0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10,0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8,5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31,0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9,5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19,0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16,5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16,0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0">
                <a:tc gridSpan="9">
                  <a:txBody>
                    <a:bodyPr/>
                    <a:lstStyle/>
                    <a:p>
                      <a:r>
                        <a:rPr lang="en-US" sz="900" b="1" kern="1200" noProof="0" dirty="0" smtClean="0">
                          <a:solidFill>
                            <a:schemeClr val="lt1"/>
                          </a:solidFill>
                          <a:latin typeface="+mj-lt"/>
                        </a:rPr>
                        <a:t>Vollzeitangestellte</a:t>
                      </a:r>
                    </a:p>
                  </a:txBody>
                  <a:tcPr marL="36000" marR="36000" marT="25200" marB="25200" anchor="ctr"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kern="1200" noProof="0" dirty="0">
                        <a:solidFill>
                          <a:srgbClr val="003399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de-CH" sz="1000" b="0" i="0" u="none" strike="noStrike" kern="1200" dirty="0" smtClean="0">
                        <a:solidFill>
                          <a:srgbClr val="003399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de-CH" sz="1000" b="0" i="0" u="none" strike="noStrike" kern="1200" dirty="0" smtClean="0">
                        <a:solidFill>
                          <a:srgbClr val="003399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de-CH" sz="1000" b="0" i="0" u="none" strike="noStrike" kern="1200" dirty="0" smtClean="0">
                        <a:solidFill>
                          <a:srgbClr val="003399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kern="120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 0 Mitarbeiter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 smtClean="0">
                          <a:latin typeface="Arial"/>
                        </a:rPr>
                        <a:t>4,5</a:t>
                      </a:r>
                      <a:endParaRPr lang="de-CH" sz="900" b="0" i="0" u="none" strike="noStrike" noProof="0" dirty="0">
                        <a:latin typeface="Arial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 smtClean="0">
                          <a:latin typeface="Arial"/>
                        </a:rPr>
                        <a:t>3,5</a:t>
                      </a:r>
                      <a:endParaRPr lang="de-CH" sz="900" b="0" i="0" u="none" strike="noStrike" noProof="0" dirty="0">
                        <a:latin typeface="Arial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 smtClean="0">
                          <a:latin typeface="Arial"/>
                        </a:rPr>
                        <a:t>3,0</a:t>
                      </a:r>
                      <a:endParaRPr lang="de-CH" sz="900" b="0" i="0" u="none" strike="noStrike" noProof="0" dirty="0">
                        <a:latin typeface="Arial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 smtClean="0">
                          <a:latin typeface="Arial"/>
                        </a:rPr>
                        <a:t>2,0</a:t>
                      </a:r>
                      <a:endParaRPr lang="de-CH" sz="900" b="0" i="0" u="none" strike="noStrike" noProof="0" dirty="0">
                        <a:latin typeface="Arial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 smtClean="0">
                          <a:latin typeface="Arial"/>
                        </a:rPr>
                        <a:t>7,0</a:t>
                      </a:r>
                      <a:endParaRPr lang="de-CH" sz="900" b="0" i="0" u="none" strike="noStrike" noProof="0" dirty="0">
                        <a:latin typeface="Arial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 smtClean="0">
                          <a:latin typeface="Arial"/>
                        </a:rPr>
                        <a:t>1,0</a:t>
                      </a:r>
                      <a:endParaRPr lang="de-CH" sz="900" b="0" i="0" u="none" strike="noStrike" noProof="0" dirty="0">
                        <a:latin typeface="Arial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 smtClean="0">
                          <a:latin typeface="Arial"/>
                        </a:rPr>
                        <a:t>8,0</a:t>
                      </a:r>
                      <a:endParaRPr lang="de-CH" sz="900" b="0" i="0" u="none" strike="noStrike" noProof="0" dirty="0">
                        <a:latin typeface="Arial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 smtClean="0">
                          <a:latin typeface="Arial"/>
                        </a:rPr>
                        <a:t>0,5</a:t>
                      </a:r>
                      <a:endParaRPr lang="de-CH" sz="900" b="0" i="0" u="none" strike="noStrike" noProof="0" dirty="0">
                        <a:latin typeface="Arial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kern="120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 1 bis 9</a:t>
                      </a:r>
                      <a:r>
                        <a:rPr sz="900"/>
                        <a:t> </a:t>
                      </a:r>
                      <a:r>
                        <a:rPr lang="en-US" sz="900" b="0" kern="120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Mitarbeiter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45,5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56,5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27,0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33,0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48,0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49,0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41,5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59,5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sz="900"/>
                        <a:t> </a:t>
                      </a:r>
                      <a:r>
                        <a:rPr lang="en-US" sz="900" b="0" kern="120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10 bis 19 Mitarbeiter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22,5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17,0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25,5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28,0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22,5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20,5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23,5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17,0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sz="900" dirty="0"/>
                        <a:t> </a:t>
                      </a:r>
                      <a:r>
                        <a:rPr lang="en-US" sz="900" b="0" kern="120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20 bis 49 Mitarbeiter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7,5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8,0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14,5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7,0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7,5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9,5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7,0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13,0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kern="120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 50 bis 99 Mitarbeiter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15,0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10,0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23,0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24,0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13,5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16,5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15,5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7,5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kern="120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 100 bis 250</a:t>
                      </a:r>
                      <a:r>
                        <a:rPr sz="900" dirty="0"/>
                        <a:t> </a:t>
                      </a:r>
                      <a:r>
                        <a:rPr lang="en-US" sz="900" b="0" kern="120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Mitarbeiter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5,0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5,0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7,0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6,0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1,5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3,5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4,5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noProof="0" dirty="0">
                          <a:latin typeface="Arial"/>
                        </a:rPr>
                        <a:t>2,5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F5B0B8F-E14C-4F70-8AB9-5AF296774661}" type="slidenum">
              <a:rPr lang="en-GB" smtClean="0"/>
              <a:pPr/>
              <a:t>7</a:t>
            </a:fld>
            <a:endParaRPr lang="de-CH" dirty="0"/>
          </a:p>
        </p:txBody>
      </p:sp>
      <p:sp>
        <p:nvSpPr>
          <p:cNvPr id="29" name="Rechteck 6"/>
          <p:cNvSpPr/>
          <p:nvPr/>
        </p:nvSpPr>
        <p:spPr bwMode="auto">
          <a:xfrm>
            <a:off x="8136396" y="1187823"/>
            <a:ext cx="828092" cy="324498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72000" rIns="36000" bIns="360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aseline="0" dirty="0" smtClean="0">
                <a:solidFill>
                  <a:schemeClr val="accent3"/>
                </a:solidFill>
                <a:latin typeface="Arial" panose="020B0604020202020204" pitchFamily="34" charset="0"/>
              </a:rPr>
              <a:t>Umfragebericht</a:t>
            </a:r>
          </a:p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 smtClean="0">
                <a:solidFill>
                  <a:schemeClr val="accent3"/>
                </a:solidFill>
                <a:latin typeface="Arial" panose="020B0604020202020204" pitchFamily="34" charset="0"/>
              </a:rPr>
              <a:t>Schweiz</a:t>
            </a:r>
            <a:endParaRPr lang="de-CH" sz="700" baseline="0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0" name="Tabel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198394"/>
              </p:ext>
            </p:extLst>
          </p:nvPr>
        </p:nvGraphicFramePr>
        <p:xfrm>
          <a:off x="8198508" y="897920"/>
          <a:ext cx="669600" cy="37800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669600"/>
              </a:tblGrid>
              <a:tr h="378000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de-DE" sz="14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Untertitel 2"/>
          <p:cNvSpPr txBox="1">
            <a:spLocks/>
          </p:cNvSpPr>
          <p:nvPr/>
        </p:nvSpPr>
        <p:spPr bwMode="auto">
          <a:xfrm>
            <a:off x="304798" y="984965"/>
            <a:ext cx="7327541" cy="3183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20000"/>
              <a:buFont typeface="Symbol" pitchFamily="18" charset="2"/>
              <a:buNone/>
              <a:defRPr sz="140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800" baseline="0">
                <a:solidFill>
                  <a:schemeClr val="tx1">
                    <a:tint val="75000"/>
                  </a:schemeClr>
                </a:solidFill>
                <a:latin typeface="+mj-lt"/>
              </a:defRPr>
            </a:lvl6pPr>
            <a:lvl7pPr marL="27432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800" baseline="0">
                <a:solidFill>
                  <a:schemeClr val="tx1">
                    <a:tint val="75000"/>
                  </a:schemeClr>
                </a:solidFill>
                <a:latin typeface="+mj-lt"/>
              </a:defRPr>
            </a:lvl7pPr>
            <a:lvl8pPr marL="32004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600" baseline="0">
                <a:solidFill>
                  <a:schemeClr val="tx1">
                    <a:tint val="75000"/>
                  </a:schemeClr>
                </a:solidFill>
                <a:latin typeface="+mj-lt"/>
              </a:defRPr>
            </a:lvl8pPr>
            <a:lvl9pPr marL="36576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600" baseline="0">
                <a:solidFill>
                  <a:schemeClr val="tx1">
                    <a:tint val="75000"/>
                  </a:schemeClr>
                </a:solidFill>
                <a:latin typeface="+mj-lt"/>
              </a:defRPr>
            </a:lvl9pPr>
          </a:lstStyle>
          <a:p>
            <a:pPr>
              <a:defRPr/>
            </a:pPr>
            <a:r>
              <a:rPr lang="en-US" kern="0" dirty="0"/>
              <a:t>Hauptrisiken für kleine und mittlere Unternehmen 2016</a:t>
            </a:r>
          </a:p>
          <a:p>
            <a:pPr>
              <a:defRPr/>
            </a:pPr>
            <a:r>
              <a:rPr dirty="0" smtClean="0"/>
              <a:t>Funktion und Vollzeitbeschäftigte</a:t>
            </a:r>
          </a:p>
        </p:txBody>
      </p:sp>
      <p:sp>
        <p:nvSpPr>
          <p:cNvPr id="9" name="Rechteck 8"/>
          <p:cNvSpPr/>
          <p:nvPr>
            <p:custDataLst>
              <p:tags r:id="rId3"/>
            </p:custDataLst>
          </p:nvPr>
        </p:nvSpPr>
        <p:spPr bwMode="gray">
          <a:xfrm>
            <a:off x="2519773" y="1526482"/>
            <a:ext cx="6243742" cy="252000"/>
          </a:xfrm>
          <a:prstGeom prst="rect">
            <a:avLst/>
          </a:prstGeom>
          <a:solidFill>
            <a:schemeClr val="accent1"/>
          </a:solidFill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70000" indent="-27000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5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Statistiken in %</a:t>
            </a:r>
            <a:endParaRPr lang="de-CH" sz="10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" name="CH_90" descr="© INSCALE GmbH, 14.06.201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550" y="2339984"/>
            <a:ext cx="288032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A_91" descr="© INSCALE GmbH, 14.06.20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194" y="2340000"/>
            <a:ext cx="288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4" name="D_92" descr="© INSCALE GmbH, 14.06.201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8822" y="2340000"/>
            <a:ext cx="288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5" name="IR_93" descr="© INSCALE GmbH, 14.06.201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2449" y="2340000"/>
            <a:ext cx="288001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6" name="I_94" descr="© INSCALE GmbH, 14.06.201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6077" y="2340000"/>
            <a:ext cx="288001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7" name="P_95" descr="© INSCALE GmbH, 14.06.2010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9705" y="2340000"/>
            <a:ext cx="288001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8" name="E_96" descr="© INSCALE GmbH, 14.06.2010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3334" y="2340000"/>
            <a:ext cx="288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9" name="T_97" descr="© INSCALE GmbH, 14.06.2010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962" y="2340000"/>
            <a:ext cx="288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CH_98" descr="© INSCALE GmbH, 14.06.201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292" y="942904"/>
            <a:ext cx="288032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657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Untertitel 2"/>
          <p:cNvSpPr txBox="1">
            <a:spLocks/>
          </p:cNvSpPr>
          <p:nvPr/>
        </p:nvSpPr>
        <p:spPr bwMode="auto">
          <a:xfrm>
            <a:off x="304798" y="984965"/>
            <a:ext cx="7327541" cy="3183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20000"/>
              <a:buFont typeface="Symbol" pitchFamily="18" charset="2"/>
              <a:buNone/>
              <a:defRPr sz="140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800" baseline="0">
                <a:solidFill>
                  <a:schemeClr val="tx1">
                    <a:tint val="75000"/>
                  </a:schemeClr>
                </a:solidFill>
                <a:latin typeface="+mj-lt"/>
              </a:defRPr>
            </a:lvl6pPr>
            <a:lvl7pPr marL="27432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800" baseline="0">
                <a:solidFill>
                  <a:schemeClr val="tx1">
                    <a:tint val="75000"/>
                  </a:schemeClr>
                </a:solidFill>
                <a:latin typeface="+mj-lt"/>
              </a:defRPr>
            </a:lvl7pPr>
            <a:lvl8pPr marL="32004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600" baseline="0">
                <a:solidFill>
                  <a:schemeClr val="tx1">
                    <a:tint val="75000"/>
                  </a:schemeClr>
                </a:solidFill>
                <a:latin typeface="+mj-lt"/>
              </a:defRPr>
            </a:lvl8pPr>
            <a:lvl9pPr marL="36576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600" baseline="0">
                <a:solidFill>
                  <a:schemeClr val="tx1">
                    <a:tint val="75000"/>
                  </a:schemeClr>
                </a:solidFill>
                <a:latin typeface="+mj-lt"/>
              </a:defRPr>
            </a:lvl9pPr>
          </a:lstStyle>
          <a:p>
            <a:pPr>
              <a:defRPr/>
            </a:pPr>
            <a:r>
              <a:rPr lang="en-US" kern="0" dirty="0"/>
              <a:t>Hauptrisiken für kleine und mittlere Unternehmen 2016</a:t>
            </a:r>
          </a:p>
          <a:p>
            <a:pPr>
              <a:defRPr/>
            </a:pPr>
            <a:r>
              <a:rPr dirty="0" smtClean="0"/>
              <a:t>Umsatz und Branche</a:t>
            </a:r>
          </a:p>
        </p:txBody>
      </p:sp>
      <p:sp>
        <p:nvSpPr>
          <p:cNvPr id="17" name="Titel 1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gray"/>
        <p:txBody>
          <a:bodyPr/>
          <a:lstStyle/>
          <a:p>
            <a:r>
              <a:rPr dirty="0" smtClean="0"/>
              <a:t>Stichprobenzusammensetzung 2/2</a:t>
            </a:r>
            <a:endParaRPr lang="de-CH" dirty="0"/>
          </a:p>
        </p:txBody>
      </p:sp>
      <p:graphicFrame>
        <p:nvGraphicFramePr>
          <p:cNvPr id="19" name="Tabelle 18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18296695"/>
              </p:ext>
            </p:extLst>
          </p:nvPr>
        </p:nvGraphicFramePr>
        <p:xfrm>
          <a:off x="358775" y="1944266"/>
          <a:ext cx="8424001" cy="441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4977"/>
                <a:gridCol w="783628"/>
                <a:gridCol w="783628"/>
                <a:gridCol w="783628"/>
                <a:gridCol w="783628"/>
                <a:gridCol w="783628"/>
                <a:gridCol w="783628"/>
                <a:gridCol w="783628"/>
                <a:gridCol w="783628"/>
              </a:tblGrid>
              <a:tr h="28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25200" marB="25200" anchor="ctr"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US" sz="900" b="1" kern="1200" noProof="0" dirty="0" smtClean="0">
                          <a:solidFill>
                            <a:srgbClr val="003399"/>
                          </a:solidFill>
                          <a:latin typeface="+mj-lt"/>
                        </a:rPr>
                        <a:t>Europa</a:t>
                      </a:r>
                    </a:p>
                  </a:txBody>
                  <a:tcPr marL="0" marR="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e-CH" sz="1000" b="1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000" b="1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0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900" b="1" kern="1200" noProof="0" dirty="0" smtClean="0">
                        <a:solidFill>
                          <a:srgbClr val="003399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4000">
                <a:tc>
                  <a:txBody>
                    <a:bodyPr/>
                    <a:lstStyle/>
                    <a:p>
                      <a:endParaRPr lang="en-US" sz="900" noProof="0" dirty="0">
                        <a:latin typeface="+mj-lt"/>
                      </a:endParaRPr>
                    </a:p>
                  </a:txBody>
                  <a:tcPr marL="36000" marR="36000" marT="25200" marB="25200" anchor="ctr">
                    <a:lnR w="12700" cmpd="sng">
                      <a:noFill/>
                    </a:lnR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 noProof="0" dirty="0"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 noProof="0" dirty="0"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noProof="0" dirty="0"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noProof="0" dirty="0"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noProof="0" dirty="0"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noProof="0" dirty="0"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noProof="0" dirty="0"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700" b="1" kern="1200" baseline="0" noProof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Umsatz</a:t>
                      </a:r>
                      <a:r>
                        <a:rPr lang="en-US" sz="700" b="1" kern="12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*</a:t>
                      </a:r>
                      <a:endParaRPr lang="de-CH" sz="700" baseline="0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36000" marR="36000" marT="25200" marB="25200" anchor="ctr"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700" b="1" kern="1200" baseline="0" noProof="0" dirty="0" smtClean="0">
                          <a:solidFill>
                            <a:schemeClr val="lt1"/>
                          </a:solidFill>
                          <a:latin typeface="+mn-lt"/>
                        </a:rPr>
                        <a:t>Schweiz</a:t>
                      </a:r>
                      <a:endParaRPr lang="de-CH" sz="700" b="1" kern="1200" baseline="0" noProof="0" dirty="0" smtClean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700" b="1" kern="1200" baseline="0" noProof="0" dirty="0" smtClean="0">
                          <a:solidFill>
                            <a:schemeClr val="lt1"/>
                          </a:solidFill>
                          <a:latin typeface="+mn-lt"/>
                        </a:rPr>
                        <a:t>Österreich</a:t>
                      </a:r>
                      <a:endParaRPr lang="de-CH" sz="700" b="1" baseline="0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700" b="1" kern="1200" baseline="0" noProof="0" dirty="0" smtClean="0">
                          <a:solidFill>
                            <a:schemeClr val="lt1"/>
                          </a:solidFill>
                          <a:latin typeface="+mn-lt"/>
                        </a:rPr>
                        <a:t>Deutschland</a:t>
                      </a:r>
                      <a:endParaRPr lang="de-CH" sz="700" b="1" baseline="0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kern="1200" baseline="0" noProof="0" dirty="0" smtClean="0">
                          <a:solidFill>
                            <a:schemeClr val="lt1"/>
                          </a:solidFill>
                          <a:latin typeface="+mn-lt"/>
                        </a:rPr>
                        <a:t>Irland</a:t>
                      </a:r>
                      <a:endParaRPr lang="de-CH" sz="700" b="1" baseline="0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kern="1200" baseline="0" noProof="0" dirty="0" smtClean="0">
                          <a:solidFill>
                            <a:schemeClr val="lt1"/>
                          </a:solidFill>
                          <a:latin typeface="+mn-lt"/>
                        </a:rPr>
                        <a:t>Italien</a:t>
                      </a:r>
                      <a:endParaRPr lang="de-CH" sz="700" b="1" baseline="0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kern="1200" baseline="0" noProof="0" dirty="0" smtClean="0">
                          <a:solidFill>
                            <a:schemeClr val="lt1"/>
                          </a:solidFill>
                          <a:latin typeface="+mn-lt"/>
                        </a:rPr>
                        <a:t>Portugal</a:t>
                      </a:r>
                      <a:endParaRPr lang="de-CH" sz="700" b="1" baseline="0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kern="1200" baseline="0" noProof="0" dirty="0" smtClean="0">
                          <a:solidFill>
                            <a:schemeClr val="lt1"/>
                          </a:solidFill>
                          <a:latin typeface="+mn-lt"/>
                        </a:rPr>
                        <a:t>Spanien</a:t>
                      </a:r>
                      <a:endParaRPr lang="de-CH" sz="700" b="1" baseline="0" noProof="0" dirty="0"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kern="1200" baseline="0" noProof="0" dirty="0" smtClean="0">
                          <a:solidFill>
                            <a:schemeClr val="lt1"/>
                          </a:solidFill>
                          <a:latin typeface="+mn-lt"/>
                        </a:rPr>
                        <a:t>Türkei</a:t>
                      </a:r>
                      <a:endParaRPr lang="de-CH" sz="700" b="1" baseline="0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</a:tr>
              <a:tr h="190260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kern="1200" baseline="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 Bis zu 2 Millionen EUR</a:t>
                      </a:r>
                      <a:endParaRPr lang="de-CH" sz="700" b="0" kern="1200" baseline="0" noProof="0" dirty="0" smtClean="0">
                        <a:solidFill>
                          <a:srgbClr val="000066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 smtClean="0">
                          <a:latin typeface="+mn-lt"/>
                        </a:rPr>
                        <a:t>32,5</a:t>
                      </a:r>
                      <a:endParaRPr lang="de-CH" sz="700" b="0" i="0" u="none" strike="noStrike" baseline="0" noProof="0" dirty="0">
                        <a:latin typeface="+mn-lt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 smtClean="0">
                          <a:latin typeface="+mn-lt"/>
                        </a:rPr>
                        <a:t>60,5</a:t>
                      </a:r>
                      <a:endParaRPr lang="de-CH" sz="700" b="0" i="0" u="none" strike="noStrike" baseline="0" noProof="0" dirty="0">
                        <a:latin typeface="+mn-lt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 smtClean="0">
                          <a:latin typeface="+mn-lt"/>
                        </a:rPr>
                        <a:t>35,0</a:t>
                      </a:r>
                      <a:endParaRPr lang="de-CH" sz="700" b="0" i="0" u="none" strike="noStrike" baseline="0" noProof="0" dirty="0">
                        <a:latin typeface="+mn-lt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 smtClean="0">
                          <a:latin typeface="+mn-lt"/>
                        </a:rPr>
                        <a:t>38,0</a:t>
                      </a:r>
                      <a:endParaRPr lang="de-CH" sz="700" b="0" i="0" u="none" strike="noStrike" baseline="0" noProof="0" dirty="0">
                        <a:latin typeface="+mn-lt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 smtClean="0">
                          <a:latin typeface="+mn-lt"/>
                        </a:rPr>
                        <a:t>45,0</a:t>
                      </a:r>
                      <a:endParaRPr lang="de-CH" sz="700" b="0" i="0" u="none" strike="noStrike" baseline="0" noProof="0" dirty="0">
                        <a:latin typeface="+mn-lt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 smtClean="0">
                          <a:latin typeface="+mn-lt"/>
                        </a:rPr>
                        <a:t>29,0</a:t>
                      </a:r>
                      <a:endParaRPr lang="de-CH" sz="700" b="0" i="0" u="none" strike="noStrike" baseline="0" noProof="0" dirty="0">
                        <a:latin typeface="+mn-lt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 smtClean="0">
                          <a:latin typeface="+mn-lt"/>
                        </a:rPr>
                        <a:t>48,5</a:t>
                      </a:r>
                      <a:endParaRPr lang="de-CH" sz="700" b="0" i="0" u="none" strike="noStrike" baseline="0" noProof="0" dirty="0">
                        <a:latin typeface="+mn-lt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 smtClean="0">
                          <a:latin typeface="+mn-lt"/>
                        </a:rPr>
                        <a:t>52,0</a:t>
                      </a:r>
                      <a:endParaRPr lang="de-CH" sz="700" b="0" i="0" u="none" strike="noStrike" baseline="0" noProof="0" dirty="0">
                        <a:latin typeface="+mn-lt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260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kern="1200" baseline="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 Mehr </a:t>
                      </a:r>
                      <a:r>
                        <a:rPr lang="en-US" sz="700" b="0" kern="1200" baseline="0" noProof="0" dirty="0" err="1" smtClean="0">
                          <a:solidFill>
                            <a:srgbClr val="000066"/>
                          </a:solidFill>
                          <a:latin typeface="+mj-lt"/>
                        </a:rPr>
                        <a:t>als</a:t>
                      </a:r>
                      <a:r>
                        <a:rPr lang="en-US" sz="700" b="0" kern="1200" baseline="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 2 bis 5 Millionen EUR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17,0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13,0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21,0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14,5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17,5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10,0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14,0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8,5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260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kern="1200" baseline="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 Mehr </a:t>
                      </a:r>
                      <a:r>
                        <a:rPr lang="en-US" sz="700" b="0" kern="1200" baseline="0" noProof="0" dirty="0" err="1" smtClean="0">
                          <a:solidFill>
                            <a:srgbClr val="000066"/>
                          </a:solidFill>
                          <a:latin typeface="+mj-lt"/>
                        </a:rPr>
                        <a:t>als</a:t>
                      </a:r>
                      <a:r>
                        <a:rPr lang="en-US" sz="700" b="0" kern="1200" baseline="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 5 bis 10 Millionen EUR</a:t>
                      </a:r>
                      <a:endParaRPr lang="de-CH" sz="700" b="0" kern="1200" baseline="0" noProof="0" dirty="0" smtClean="0">
                        <a:solidFill>
                          <a:srgbClr val="000066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10,0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6,0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9,0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9,5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9,0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9,5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3,5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3,5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260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kern="1200" baseline="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 Mehr </a:t>
                      </a:r>
                      <a:r>
                        <a:rPr lang="en-US" sz="700" b="0" kern="1200" baseline="0" noProof="0" dirty="0" err="1" smtClean="0">
                          <a:solidFill>
                            <a:srgbClr val="000066"/>
                          </a:solidFill>
                          <a:latin typeface="+mj-lt"/>
                        </a:rPr>
                        <a:t>als</a:t>
                      </a:r>
                      <a:r>
                        <a:rPr lang="en-US" sz="700" b="0" kern="1200" baseline="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 10 bis 50 Millionen EUR</a:t>
                      </a:r>
                      <a:endParaRPr lang="de-CH" sz="700" b="0" kern="1200" baseline="0" noProof="0" dirty="0" smtClean="0">
                        <a:solidFill>
                          <a:srgbClr val="000066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9,5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4,0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7,0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6,0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1,0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4,0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1,0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2,0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260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kern="1200" baseline="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 Mehr als 50 Millionen EUR</a:t>
                      </a:r>
                    </a:p>
                  </a:txBody>
                  <a:tcPr marL="36000" marR="36000" marT="25200" marB="2520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0,0</a:t>
                      </a:r>
                    </a:p>
                  </a:txBody>
                  <a:tcPr marL="36000" marR="36000" marT="25200" marB="252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0,0</a:t>
                      </a:r>
                    </a:p>
                  </a:txBody>
                  <a:tcPr marL="36000" marR="36000" marT="25200" marB="252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2,0</a:t>
                      </a:r>
                    </a:p>
                  </a:txBody>
                  <a:tcPr marL="36000" marR="36000" marT="25200" marB="252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0,0</a:t>
                      </a:r>
                    </a:p>
                  </a:txBody>
                  <a:tcPr marL="36000" marR="36000" marT="25200" marB="252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1,5</a:t>
                      </a:r>
                    </a:p>
                  </a:txBody>
                  <a:tcPr marL="36000" marR="36000" marT="25200" marB="252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1,0</a:t>
                      </a:r>
                    </a:p>
                  </a:txBody>
                  <a:tcPr marL="36000" marR="36000" marT="25200" marB="252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0,0</a:t>
                      </a:r>
                    </a:p>
                  </a:txBody>
                  <a:tcPr marL="36000" marR="36000" marT="25200" marB="252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+mn-lt"/>
                        </a:rPr>
                        <a:t>1,5</a:t>
                      </a:r>
                    </a:p>
                  </a:txBody>
                  <a:tcPr marL="36000" marR="36000" marT="25200" marB="252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00">
                <a:tc gridSpan="8">
                  <a:txBody>
                    <a:bodyPr/>
                    <a:lstStyle/>
                    <a:p>
                      <a:pPr algn="l"/>
                      <a:r>
                        <a:rPr lang="en-US" sz="700" b="1" kern="1200" baseline="0" noProof="0" dirty="0" smtClean="0">
                          <a:solidFill>
                            <a:schemeClr val="lt1"/>
                          </a:solidFill>
                          <a:latin typeface="+mj-lt"/>
                        </a:rPr>
                        <a:t>Branche</a:t>
                      </a: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0" i="0" u="none" strike="noStrike" kern="1200" noProof="0" dirty="0" smtClean="0">
                        <a:solidFill>
                          <a:srgbClr val="003399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25200" marB="252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de-CH" sz="1000" b="0" i="0" u="none" strike="noStrike" kern="1200" dirty="0" smtClean="0">
                        <a:solidFill>
                          <a:srgbClr val="003399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de-CH" sz="1000" b="0" i="0" u="none" strike="noStrike" kern="1200" dirty="0" smtClean="0">
                        <a:solidFill>
                          <a:srgbClr val="003399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de-CH" sz="1000" b="0" i="0" u="none" strike="noStrike" kern="1200" dirty="0" smtClean="0">
                        <a:solidFill>
                          <a:srgbClr val="003399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sz="700" b="1" kern="1200" baseline="0" noProof="0" dirty="0" smtClean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25200" marB="25200" anchor="ctr">
                    <a:lnL w="12700" cmpd="sng">
                      <a:noFill/>
                    </a:lnL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</a:tr>
              <a:tr h="190260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kern="1200" baseline="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Landwirtschaft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 smtClean="0">
                          <a:latin typeface="Arial"/>
                        </a:rPr>
                        <a:t>2,5</a:t>
                      </a:r>
                      <a:endParaRPr lang="de-CH" sz="700" b="0" i="0" u="none" strike="noStrike" baseline="0" noProof="0" dirty="0">
                        <a:latin typeface="Arial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 smtClean="0">
                          <a:latin typeface="Arial"/>
                        </a:rPr>
                        <a:t>1,5</a:t>
                      </a:r>
                      <a:endParaRPr lang="de-CH" sz="700" b="0" i="0" u="none" strike="noStrike" baseline="0" noProof="0" dirty="0">
                        <a:latin typeface="Arial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 smtClean="0">
                          <a:latin typeface="Arial"/>
                        </a:rPr>
                        <a:t>5,5</a:t>
                      </a:r>
                      <a:endParaRPr lang="de-CH" sz="700" b="0" i="0" u="none" strike="noStrike" baseline="0" noProof="0" dirty="0">
                        <a:latin typeface="Arial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 smtClean="0">
                          <a:latin typeface="Arial"/>
                        </a:rPr>
                        <a:t>4,5</a:t>
                      </a:r>
                      <a:endParaRPr lang="de-CH" sz="700" b="0" i="0" u="none" strike="noStrike" baseline="0" noProof="0" dirty="0">
                        <a:latin typeface="Arial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 smtClean="0">
                          <a:latin typeface="Arial"/>
                        </a:rPr>
                        <a:t>4,5</a:t>
                      </a:r>
                      <a:endParaRPr lang="de-CH" sz="700" b="0" i="0" u="none" strike="noStrike" baseline="0" noProof="0" dirty="0">
                        <a:latin typeface="Arial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 smtClean="0">
                          <a:latin typeface="Arial"/>
                        </a:rPr>
                        <a:t>4,5</a:t>
                      </a:r>
                      <a:endParaRPr lang="de-CH" sz="700" b="0" i="0" u="none" strike="noStrike" baseline="0" noProof="0" dirty="0">
                        <a:latin typeface="Arial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 smtClean="0">
                          <a:latin typeface="Arial"/>
                        </a:rPr>
                        <a:t>9,5</a:t>
                      </a:r>
                      <a:endParaRPr lang="de-CH" sz="700" b="0" i="0" u="none" strike="noStrike" baseline="0" noProof="0" dirty="0">
                        <a:latin typeface="Arial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 smtClean="0">
                          <a:latin typeface="Arial"/>
                        </a:rPr>
                        <a:t>3,5</a:t>
                      </a:r>
                      <a:endParaRPr lang="de-CH" sz="700" b="0" i="0" u="none" strike="noStrike" baseline="0" noProof="0" dirty="0">
                        <a:latin typeface="Arial"/>
                      </a:endParaRPr>
                    </a:p>
                  </a:txBody>
                  <a:tcPr marL="36000" marR="36000" marT="25200" marB="2520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260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kern="1200" baseline="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Verarbeitendes Gewerbe und Bauwesen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10,0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8,5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14,0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11,5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6,5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8,5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10,5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10,0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260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kern="1200" baseline="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Gross- und Einzelhandel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15,5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13,5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14,5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12,5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8,5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9,5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11,0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13,5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260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kern="1200" baseline="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Information und Kommunikation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6,5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9,0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8,5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6,0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4,5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2,5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4,0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16,0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260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kern="1200" baseline="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Finanzdienstleistungen (einschl. Versicherung)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4,0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9,5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13,0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8,0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13,5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6,0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4,0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8,0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260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kern="1200" baseline="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Verwaltungs- und Unterstützungsdienstleistungen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6,0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6,0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3,0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4,5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2,5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3,0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4,0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2,5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260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kern="1200" baseline="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Öffentliche Verwaltung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5,5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4,0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3,5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2,0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3,0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4,0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260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kern="1200" baseline="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Verkehr und Lagerhaltung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7,5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4,0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5,0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7,0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3,5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14,5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4,5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17,5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260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kern="1200" baseline="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Beherbergung und Gastronomie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9,5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27,0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9,5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19,0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23,5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17,5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12,0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21,5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260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kern="1200" baseline="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Verbraucherdienstleistungen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22,0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8,5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7,0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15,5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15,0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8,0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24,5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2,5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260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kern="1200" baseline="0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Sonstige Dienstleistungen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11,0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8,5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16,5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9,5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15,0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25,0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12,0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700" b="0" i="0" u="none" strike="noStrike" baseline="0" noProof="0" dirty="0">
                          <a:latin typeface="Arial"/>
                        </a:rPr>
                        <a:t>3,5</a:t>
                      </a:r>
                    </a:p>
                  </a:txBody>
                  <a:tcPr marL="36000" marR="36000" marT="25200" marB="25200" anchor="ctr"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F5B0B8F-E14C-4F70-8AB9-5AF296774661}" type="slidenum">
              <a:rPr lang="en-GB" smtClean="0"/>
              <a:pPr/>
              <a:t>8</a:t>
            </a:fld>
            <a:endParaRPr lang="de-CH" dirty="0"/>
          </a:p>
        </p:txBody>
      </p:sp>
      <p:sp>
        <p:nvSpPr>
          <p:cNvPr id="22" name="Rechteck 6"/>
          <p:cNvSpPr/>
          <p:nvPr/>
        </p:nvSpPr>
        <p:spPr bwMode="auto">
          <a:xfrm>
            <a:off x="8136396" y="1187823"/>
            <a:ext cx="828092" cy="324498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72000" rIns="36000" bIns="360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aseline="0" dirty="0" smtClean="0">
                <a:solidFill>
                  <a:schemeClr val="accent3"/>
                </a:solidFill>
                <a:latin typeface="Arial" panose="020B0604020202020204" pitchFamily="34" charset="0"/>
              </a:rPr>
              <a:t>Umfragebericht</a:t>
            </a:r>
          </a:p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 smtClean="0">
                <a:solidFill>
                  <a:schemeClr val="accent3"/>
                </a:solidFill>
                <a:latin typeface="Arial" panose="020B0604020202020204" pitchFamily="34" charset="0"/>
              </a:rPr>
              <a:t>Schweiz</a:t>
            </a:r>
            <a:endParaRPr lang="de-CH" sz="700" baseline="0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3" name="Tabel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198394"/>
              </p:ext>
            </p:extLst>
          </p:nvPr>
        </p:nvGraphicFramePr>
        <p:xfrm>
          <a:off x="8198508" y="897920"/>
          <a:ext cx="669600" cy="37800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669600"/>
              </a:tblGrid>
              <a:tr h="378000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de-DE" sz="14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hteck 8"/>
          <p:cNvSpPr/>
          <p:nvPr>
            <p:custDataLst>
              <p:tags r:id="rId3"/>
            </p:custDataLst>
          </p:nvPr>
        </p:nvSpPr>
        <p:spPr bwMode="gray">
          <a:xfrm>
            <a:off x="2519773" y="1526482"/>
            <a:ext cx="6243742" cy="252000"/>
          </a:xfrm>
          <a:prstGeom prst="rect">
            <a:avLst/>
          </a:prstGeom>
          <a:solidFill>
            <a:schemeClr val="accent1"/>
          </a:solidFill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70000" indent="-27000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5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Statistiken in %</a:t>
            </a:r>
            <a:endParaRPr lang="de-CH" sz="10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" name="CH_99" descr="© INSCALE GmbH, 14.06.201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550" y="2340250"/>
            <a:ext cx="288032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A_100" descr="© INSCALE GmbH, 14.06.20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194" y="2340266"/>
            <a:ext cx="288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4" name="D_101" descr="© INSCALE GmbH, 14.06.201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8822" y="2340266"/>
            <a:ext cx="288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5" name="IR_102" descr="© INSCALE GmbH, 14.06.201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2449" y="2340266"/>
            <a:ext cx="288001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6" name="I_103" descr="© INSCALE GmbH, 14.06.201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6077" y="2340266"/>
            <a:ext cx="288001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7" name="P_104" descr="© INSCALE GmbH, 14.06.2010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9705" y="2340266"/>
            <a:ext cx="288001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8" name="E_105" descr="© INSCALE GmbH, 14.06.2010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3334" y="2340266"/>
            <a:ext cx="288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9" name="T_106" descr="© INSCALE GmbH, 14.06.2010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962" y="2340266"/>
            <a:ext cx="288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CH_107" descr="© INSCALE GmbH, 14.06.201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292" y="942904"/>
            <a:ext cx="288032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hteck 2"/>
          <p:cNvSpPr/>
          <p:nvPr/>
        </p:nvSpPr>
        <p:spPr bwMode="auto">
          <a:xfrm>
            <a:off x="358775" y="6354849"/>
            <a:ext cx="4464496" cy="133078"/>
          </a:xfrm>
          <a:prstGeom prst="rect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46800" rIns="72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700" dirty="0" smtClean="0">
                <a:latin typeface="Arial" panose="020B0604020202020204" pitchFamily="34" charset="0"/>
              </a:rPr>
              <a:t>*Werte ergeben nicht 100 %, aufgrund von „Weiss nicht / Keine Angabe“</a:t>
            </a:r>
            <a:endParaRPr lang="de-CH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55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VCT_SHOW_CA" val="False"/>
  <p:tag name="ENTERPRISEVERSION" val="6.0.1.395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87953909" val="87953909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20.87504;21;42.5;42.62496;63.5;63.62496;84.5;84.62504;107.125;"/>
  <p:tag name="VCT-BULLETVISIBILITY" val="G*****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_EN_BLU" val="jp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03/21/2016 10:15:12"/>
  <p:tag name="VCTMASTER" val="Zurich_4_3_EN"/>
  <p:tag name="VCTORDER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_EN_BLU" val="jpg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_EN_BLU" val="jp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  <p:tag name="OF88103717" val="88103717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_EN_BLU" val="jpg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88014750" val="88014750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heme/theme1.xml><?xml version="1.0" encoding="utf-8"?>
<a:theme xmlns:a="http://schemas.openxmlformats.org/drawingml/2006/main" name="Zurich_4_3_EN">
  <a:themeElements>
    <a:clrScheme name="Z Primary and Secondary">
      <a:dk1>
        <a:srgbClr val="000066"/>
      </a:dk1>
      <a:lt1>
        <a:srgbClr val="FFFFFF"/>
      </a:lt1>
      <a:dk2>
        <a:srgbClr val="000066"/>
      </a:dk2>
      <a:lt2>
        <a:srgbClr val="009EFE"/>
      </a:lt2>
      <a:accent1>
        <a:srgbClr val="003399"/>
      </a:accent1>
      <a:accent2>
        <a:srgbClr val="97C1E3"/>
      </a:accent2>
      <a:accent3>
        <a:srgbClr val="4F90C8"/>
      </a:accent3>
      <a:accent4>
        <a:srgbClr val="D5CEB5"/>
      </a:accent4>
      <a:accent5>
        <a:srgbClr val="A89F96"/>
      </a:accent5>
      <a:accent6>
        <a:srgbClr val="E7ECEB"/>
      </a:accent6>
      <a:hlink>
        <a:srgbClr val="009EFE"/>
      </a:hlink>
      <a:folHlink>
        <a:srgbClr val="A89F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17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72000" tIns="46800" rIns="72000" bIns="46800" numCol="1" spcCol="0" rtlCol="0" fromWordArt="0" anchor="ctr" anchorCtr="0" forceAA="0" compatLnSpc="1">
        <a:prstTxWarp prst="textNoShape">
          <a:avLst/>
        </a:prstTxWarp>
        <a:noAutofit/>
      </a:bodyPr>
      <a:lstStyle>
        <a:defPPr fontAlgn="base">
          <a:spcBef>
            <a:spcPct val="0"/>
          </a:spcBef>
          <a:spcAft>
            <a:spcPct val="0"/>
          </a:spcAft>
          <a:defRPr sz="1200" dirty="0"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utiger 55 Roman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1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>
    <a:extraClrScheme>
      <a:clrScheme name="Z Primary and Secondary">
        <a:dk1>
          <a:srgbClr val="000066"/>
        </a:dk1>
        <a:lt1>
          <a:srgbClr val="FFFFFF"/>
        </a:lt1>
        <a:dk2>
          <a:srgbClr val="000066"/>
        </a:dk2>
        <a:lt2>
          <a:srgbClr val="009EFE"/>
        </a:lt2>
        <a:accent1>
          <a:srgbClr val="003399"/>
        </a:accent1>
        <a:accent2>
          <a:srgbClr val="97C1E3"/>
        </a:accent2>
        <a:accent3>
          <a:srgbClr val="4F90C8"/>
        </a:accent3>
        <a:accent4>
          <a:srgbClr val="D5CEB5"/>
        </a:accent4>
        <a:accent5>
          <a:srgbClr val="A89F96"/>
        </a:accent5>
        <a:accent6>
          <a:srgbClr val="E7ECEB"/>
        </a:accent6>
        <a:hlink>
          <a:srgbClr val="009EFE"/>
        </a:hlink>
        <a:folHlink>
          <a:srgbClr val="A89F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Zurich blue 1">
      <a:srgbClr val="003399"/>
    </a:custClr>
    <a:custClr name="Zurich blue 2">
      <a:srgbClr val="000066"/>
    </a:custClr>
    <a:custClr name="Sky blue">
      <a:srgbClr val="009EFE"/>
    </a:custClr>
    <a:custClr name="Mid blue">
      <a:srgbClr val="4F90C8"/>
    </a:custClr>
    <a:custClr name="Light blue">
      <a:srgbClr val="97C1E3"/>
    </a:custClr>
    <a:custClr name="Sand Stone">
      <a:srgbClr val="D5CEB5"/>
    </a:custClr>
    <a:custClr name="Dark stone">
      <a:srgbClr val="A89F96"/>
    </a:custClr>
    <a:custClr name="Dove">
      <a:srgbClr val="E7ECEB"/>
    </a:custClr>
    <a:custClr name="Black">
      <a:srgbClr val="000000"/>
    </a:custClr>
    <a:custClr name="White">
      <a:srgbClr val="FFFFFF"/>
    </a:custClr>
    <a:custClr name="Teal">
      <a:srgbClr val="007396"/>
    </a:custClr>
    <a:custClr name="Turquoise">
      <a:srgbClr val="00BFB3"/>
    </a:custClr>
    <a:custClr name="Lemon">
      <a:srgbClr val="E0E27C"/>
    </a:custClr>
    <a:custClr name="Orange">
      <a:srgbClr val="F69C00"/>
    </a:custClr>
    <a:custClr name="Crimson">
      <a:srgbClr val="EA635C"/>
    </a:custClr>
  </a:custClr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Zurich_4_3_EN</Template>
  <TotalTime>0</TotalTime>
  <Words>1169</Words>
  <Application>Microsoft Office PowerPoint</Application>
  <PresentationFormat>Bildschirmpräsentation (4:3)</PresentationFormat>
  <Paragraphs>688</Paragraphs>
  <Slides>8</Slides>
  <Notes>8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0" baseType="lpstr">
      <vt:lpstr>Zurich_4_3_EN</vt:lpstr>
      <vt:lpstr>think-cell Folie</vt:lpstr>
      <vt:lpstr>Hauptrisiken für kleine und mittlere Unternehmen (KMU) im Jahr 2016 Umfragebericht für Schweiz</vt:lpstr>
      <vt:lpstr>Inhaltsverzeichnis</vt:lpstr>
      <vt:lpstr>Projektaufbau</vt:lpstr>
      <vt:lpstr>„Cyberkriminalität“ und „Reputationsschaden“ haben in den vergangenen drei Jahren an Bedeutung gewonnen</vt:lpstr>
      <vt:lpstr>„Starker Wettbewerb / Dumpingpreise“ haben in vergangenen Jahren zunehmend an Bedeutung verloren</vt:lpstr>
      <vt:lpstr>Die 2 wichtigsten Risiken sind für schweizerische KMU die gleichen wie in fast allen anderen europäischen Ländern</vt:lpstr>
      <vt:lpstr>Stichprobenzusammensetzung 1/2</vt:lpstr>
      <vt:lpstr>Stichprobenzusammensetzung 2/2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2016-09-05T13:53:00Z</dcterms:created>
  <dcterms:modified xsi:type="dcterms:W3CDTF">2016-11-21T10:55:16Z</dcterms:modified>
</cp:coreProperties>
</file>